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42"/>
  </p:handoutMasterIdLst>
  <p:sldIdLst>
    <p:sldId id="256" r:id="rId3"/>
    <p:sldId id="272" r:id="rId5"/>
    <p:sldId id="394" r:id="rId6"/>
    <p:sldId id="298" r:id="rId7"/>
    <p:sldId id="299" r:id="rId8"/>
    <p:sldId id="300" r:id="rId9"/>
    <p:sldId id="465" r:id="rId10"/>
    <p:sldId id="324" r:id="rId11"/>
    <p:sldId id="325" r:id="rId12"/>
    <p:sldId id="326" r:id="rId13"/>
    <p:sldId id="463" r:id="rId14"/>
    <p:sldId id="462" r:id="rId15"/>
    <p:sldId id="330" r:id="rId16"/>
    <p:sldId id="331" r:id="rId17"/>
    <p:sldId id="332" r:id="rId18"/>
    <p:sldId id="333" r:id="rId19"/>
    <p:sldId id="334" r:id="rId20"/>
    <p:sldId id="525" r:id="rId21"/>
    <p:sldId id="526" r:id="rId22"/>
    <p:sldId id="527" r:id="rId23"/>
    <p:sldId id="528" r:id="rId24"/>
    <p:sldId id="529" r:id="rId25"/>
    <p:sldId id="395" r:id="rId26"/>
    <p:sldId id="341" r:id="rId27"/>
    <p:sldId id="342" r:id="rId28"/>
    <p:sldId id="466" r:id="rId29"/>
    <p:sldId id="343" r:id="rId30"/>
    <p:sldId id="467" r:id="rId31"/>
    <p:sldId id="346" r:id="rId32"/>
    <p:sldId id="468" r:id="rId33"/>
    <p:sldId id="347" r:id="rId34"/>
    <p:sldId id="348" r:id="rId35"/>
    <p:sldId id="335" r:id="rId36"/>
    <p:sldId id="336" r:id="rId37"/>
    <p:sldId id="461" r:id="rId38"/>
    <p:sldId id="355" r:id="rId39"/>
    <p:sldId id="356" r:id="rId40"/>
    <p:sldId id="357" r:id="rId41"/>
  </p:sldIdLst>
  <p:sldSz cx="12192000" cy="6858000"/>
  <p:notesSz cx="7103745" cy="10234295"/>
  <p:custDataLst>
    <p:tags r:id="rId4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7F0002"/>
    <a:srgbClr val="800002"/>
    <a:srgbClr val="007BD3"/>
    <a:srgbClr val="326E4C"/>
    <a:srgbClr val="FFFFC0"/>
    <a:srgbClr val="562E2F"/>
    <a:srgbClr val="533896"/>
    <a:srgbClr val="FD8210"/>
    <a:srgbClr val="F5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6" Type="http://schemas.openxmlformats.org/officeDocument/2006/relationships/tags" Target="tags/tag4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handoutMaster" Target="handoutMasters/handoutMaster1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>
                <a:sym typeface="+mn-ea"/>
              </a:rPr>
              <a:t>问题：</a:t>
            </a:r>
            <a:r>
              <a:rPr lang="en-US" altLang="zh-CN">
                <a:sym typeface="+mn-ea"/>
              </a:rPr>
              <a:t>@Autowired</a:t>
            </a:r>
            <a:r>
              <a:rPr>
                <a:sym typeface="+mn-ea"/>
              </a:rPr>
              <a:t>注解是根据类型注入对象的，若对应类型的bean存在多个，那么如何注入？</a:t>
            </a:r>
            <a:endParaRPr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12" name="object 12"/>
          <p:cNvSpPr/>
          <p:nvPr userDrawn="1"/>
        </p:nvSpPr>
        <p:spPr>
          <a:xfrm>
            <a:off x="1047115" y="0"/>
            <a:ext cx="11144885" cy="685990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 userDrawn="1"/>
        </p:nvSpPr>
        <p:spPr>
          <a:xfrm>
            <a:off x="0" y="-23495"/>
            <a:ext cx="12192000" cy="6883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47750" y="937895"/>
            <a:ext cx="10631805" cy="2387600"/>
          </a:xfrm>
        </p:spPr>
        <p:txBody>
          <a:bodyPr anchor="b" anchorCtr="0"/>
          <a:lstStyle>
            <a:lvl1pPr algn="l">
              <a:defRPr sz="72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1047115" y="3553460"/>
            <a:ext cx="2115820" cy="72000"/>
          </a:xfrm>
          <a:prstGeom prst="rect">
            <a:avLst/>
          </a:prstGeom>
          <a:solidFill>
            <a:srgbClr val="F4D6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4960620" cy="6858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5450" y="1445895"/>
            <a:ext cx="4109720" cy="1379220"/>
          </a:xfrm>
        </p:spPr>
        <p:txBody>
          <a:bodyPr anchor="b" anchorCtr="0"/>
          <a:lstStyle>
            <a:lvl1pPr>
              <a:defRPr sz="4800" b="1">
                <a:solidFill>
                  <a:srgbClr val="00253E"/>
                </a:solidFill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416560" y="2971800"/>
            <a:ext cx="1466215" cy="90170"/>
          </a:xfrm>
          <a:prstGeom prst="rect">
            <a:avLst/>
          </a:prstGeom>
          <a:solidFill>
            <a:srgbClr val="0025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5400675" y="904875"/>
            <a:ext cx="6436995" cy="5229225"/>
          </a:xfrm>
        </p:spPr>
        <p:txBody>
          <a:bodyPr/>
          <a:lstStyle>
            <a:lvl1pPr>
              <a:lnSpc>
                <a:spcPct val="150000"/>
              </a:lnSpc>
              <a:buClr>
                <a:srgbClr val="000000"/>
              </a:buClr>
              <a:buFont typeface="Wingdings" panose="05000000000000000000" charset="0"/>
              <a:buChar char=""/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303655"/>
            <a:ext cx="10515600" cy="4722495"/>
          </a:xfrm>
        </p:spPr>
        <p:txBody>
          <a:bodyPr/>
          <a:lstStyle>
            <a:lvl1pPr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/>
            </a:lvl1pPr>
            <a:lvl2pPr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/>
            </a:lvl2pPr>
            <a:lvl3pPr eaLnBrk="1" fontAlgn="auto" latinLnBrk="0" hangingPunct="1">
              <a:lnSpc>
                <a:spcPct val="110000"/>
              </a:lnSpc>
              <a:buClr>
                <a:srgbClr val="1AB9A5"/>
              </a:buClr>
              <a:buFont typeface="Wingdings" panose="05000000000000000000" charset="0"/>
              <a:buChar char=""/>
              <a:defRPr/>
            </a:lvl3pPr>
            <a:lvl4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/>
            </a:lvl4pPr>
            <a:lvl5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  <a:p>
            <a:pPr lvl="1"/>
            <a:r>
              <a:rPr lang="zh-CN" altLang="en-US"/>
              <a:t> 第二级</a:t>
            </a:r>
            <a:endParaRPr lang="zh-CN" altLang="en-US"/>
          </a:p>
          <a:p>
            <a:pPr lvl="2"/>
            <a:r>
              <a:rPr lang="zh-CN" altLang="en-US"/>
              <a:t> 第三级</a:t>
            </a:r>
            <a:endParaRPr lang="zh-CN" altLang="en-US"/>
          </a:p>
          <a:p>
            <a:pPr lvl="3"/>
            <a:r>
              <a:rPr lang="zh-CN" altLang="en-US"/>
              <a:t> 第四级</a:t>
            </a:r>
            <a:endParaRPr lang="zh-CN" altLang="en-US"/>
          </a:p>
          <a:p>
            <a:pPr lvl="4"/>
            <a:r>
              <a:rPr lang="zh-CN" altLang="en-US"/>
              <a:t> 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67995" y="105854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67995" y="939800"/>
            <a:ext cx="10515600" cy="645795"/>
          </a:xfrm>
        </p:spPr>
        <p:txBody>
          <a:bodyPr/>
          <a:lstStyle>
            <a:lvl1pPr marL="0" indent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None/>
              <a:defRPr sz="2400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defRPr>
            </a:lvl1pPr>
            <a:lvl2pPr marL="4572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2pPr>
            <a:lvl3pPr marL="9144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3pPr>
            <a:lvl4pPr marL="13716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4pPr>
            <a:lvl5pPr marL="18288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67995" y="151447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604393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467995" y="1454785"/>
            <a:ext cx="5664200" cy="4722495"/>
          </a:xfrm>
        </p:spPr>
        <p:txBody>
          <a:bodyPr/>
          <a:lstStyle>
            <a:lvl1pPr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n"/>
              <a:defRPr/>
            </a:lvl1pPr>
            <a:lvl2pPr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Char char="¨"/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  <a:endParaRPr lang="zh-CN" altLang="en-US"/>
          </a:p>
          <a:p>
            <a:pPr lvl="1"/>
            <a:r>
              <a:rPr lang="zh-CN" altLang="en-US"/>
              <a:t> 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67995" y="1058545"/>
            <a:ext cx="6480000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467360" y="351790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467995" y="105854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360" y="351790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67995" y="1050290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bg>
      <p:bgPr>
        <a:solidFill>
          <a:srgbClr val="1AB9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1" name="object 3"/>
          <p:cNvSpPr/>
          <p:nvPr userDrawn="1"/>
        </p:nvSpPr>
        <p:spPr>
          <a:xfrm>
            <a:off x="0" y="0"/>
            <a:ext cx="12192635" cy="68580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0" y="0"/>
                </a:moveTo>
                <a:lnTo>
                  <a:pt x="9143999" y="0"/>
                </a:lnTo>
                <a:lnTo>
                  <a:pt x="9143999" y="5143499"/>
                </a:lnTo>
                <a:lnTo>
                  <a:pt x="0" y="5143499"/>
                </a:lnTo>
                <a:lnTo>
                  <a:pt x="0" y="0"/>
                </a:lnTo>
                <a:close/>
              </a:path>
            </a:pathLst>
          </a:custGeom>
          <a:solidFill>
            <a:srgbClr val="00253E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矩形 9"/>
          <p:cNvSpPr/>
          <p:nvPr userDrawn="1"/>
        </p:nvSpPr>
        <p:spPr>
          <a:xfrm>
            <a:off x="6782435" y="1450340"/>
            <a:ext cx="4906010" cy="3382010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1064260" y="1449705"/>
            <a:ext cx="4375785" cy="3381375"/>
          </a:xfrm>
        </p:spPr>
        <p:txBody>
          <a:bodyPr anchor="ctr" anchorCtr="0"/>
          <a:lstStyle>
            <a:lvl1pPr algn="just">
              <a:defRPr sz="4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837565" y="1372235"/>
            <a:ext cx="4860000" cy="76200"/>
          </a:xfrm>
          <a:prstGeom prst="rect">
            <a:avLst/>
          </a:prstGeom>
          <a:solidFill>
            <a:srgbClr val="2A8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838835" y="4831715"/>
            <a:ext cx="4860000" cy="76200"/>
          </a:xfrm>
          <a:prstGeom prst="rect">
            <a:avLst/>
          </a:prstGeom>
          <a:solidFill>
            <a:srgbClr val="2A8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half" idx="1"/>
          </p:nvPr>
        </p:nvSpPr>
        <p:spPr>
          <a:xfrm>
            <a:off x="6992620" y="1450340"/>
            <a:ext cx="4471035" cy="3382010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>
                <a:solidFill>
                  <a:srgbClr val="1AB9A5"/>
                </a:solidFill>
              </a:defRPr>
            </a:lvl1pPr>
            <a:lvl2pPr>
              <a:lnSpc>
                <a:spcPct val="100000"/>
              </a:lnSpc>
              <a:defRPr>
                <a:solidFill>
                  <a:srgbClr val="1AB9A5"/>
                </a:solidFill>
              </a:defRPr>
            </a:lvl2pPr>
            <a:lvl3pPr>
              <a:lnSpc>
                <a:spcPct val="100000"/>
              </a:lnSpc>
              <a:defRPr>
                <a:solidFill>
                  <a:srgbClr val="1AB9A5"/>
                </a:solidFill>
              </a:defRPr>
            </a:lvl3pPr>
            <a:lvl4pPr>
              <a:lnSpc>
                <a:spcPct val="100000"/>
              </a:lnSpc>
              <a:defRPr>
                <a:solidFill>
                  <a:srgbClr val="1AB9A5"/>
                </a:solidFill>
              </a:defRPr>
            </a:lvl4pPr>
            <a:lvl5pPr>
              <a:lnSpc>
                <a:spcPct val="100000"/>
              </a:lnSpc>
              <a:defRPr>
                <a:solidFill>
                  <a:srgbClr val="1AB9A5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360" y="351790"/>
            <a:ext cx="10515600" cy="770255"/>
          </a:xfrm>
        </p:spPr>
        <p:txBody>
          <a:bodyPr anchor="ctr" anchorCtr="0"/>
          <a:lstStyle>
            <a:lvl1pPr>
              <a:defRPr sz="3600">
                <a:latin typeface="Source Han Sans SC Regular" panose="020B0400000000000000" charset="-122"/>
                <a:ea typeface="Source Han Sans SC Regular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47750" y="937895"/>
            <a:ext cx="10631805" cy="2387600"/>
          </a:xfrm>
        </p:spPr>
        <p:txBody>
          <a:bodyPr/>
          <a:lstStyle/>
          <a:p>
            <a:r>
              <a:rPr lang="en-US" altLang="zh-CN"/>
              <a:t>Spring-IOC</a:t>
            </a:r>
            <a:endParaRPr lang="en-US" altLang="zh-CN"/>
          </a:p>
        </p:txBody>
      </p:sp>
      <p:sp>
        <p:nvSpPr>
          <p:cNvPr id="4" name="矩形 3"/>
          <p:cNvSpPr/>
          <p:nvPr/>
        </p:nvSpPr>
        <p:spPr>
          <a:xfrm>
            <a:off x="1047750" y="3637280"/>
            <a:ext cx="11143615" cy="10217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400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通过</a:t>
            </a:r>
            <a:r>
              <a:rPr lang="en-US" altLang="zh-CN" sz="2400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Spring</a:t>
            </a:r>
            <a:r>
              <a:rPr lang="zh-CN" altLang="en-US" sz="2400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实现依赖注入</a:t>
            </a:r>
            <a:endParaRPr lang="zh-CN" altLang="en-US" sz="2400"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316355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/>
              <a:t>在类的上方添加组件类注解 - @Component</a:t>
            </a:r>
            <a:endParaRPr lang="zh-CN" altLang="en-US"/>
          </a:p>
          <a:p>
            <a:r>
              <a:rPr lang="zh-CN" altLang="en-US"/>
              <a:t>在配置类的上方添加注解@ComponentScan指定扫描的包，从而让Spring到指定包下扫描添加了组件类注解的类，将其装配为Bean 组件扫描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隐式配置</a:t>
            </a:r>
            <a:r>
              <a:rPr lang="en-US" altLang="zh-CN"/>
              <a:t>Bean 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339215" y="2620010"/>
            <a:ext cx="8773160" cy="223266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repo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this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.accountRepository = repo</a:t>
            </a:r>
            <a:r>
              <a:rPr 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45565" y="5048250"/>
            <a:ext cx="8773160" cy="158369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@Configuration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@ComponentScan(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com.bank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Annotation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Config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不再需要定义</a:t>
            </a:r>
            <a:r>
              <a:rPr lang="en-US" altLang="zh-CN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Bean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500370" y="2620010"/>
            <a:ext cx="5593715" cy="45529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基于类名得到</a:t>
            </a:r>
            <a:r>
              <a:rPr lang="en-US" altLang="zh-CN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 id</a:t>
            </a:r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：</a:t>
            </a:r>
            <a:r>
              <a:rPr lang="en-US" altLang="zh-CN" i="1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transferServiceImpl</a:t>
            </a:r>
            <a:endParaRPr lang="en-US" altLang="zh-CN" i="1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0" name="直接箭头连接符 9"/>
          <p:cNvCxnSpPr>
            <a:stCxn id="8" idx="1"/>
          </p:cNvCxnSpPr>
          <p:nvPr/>
        </p:nvCxnSpPr>
        <p:spPr>
          <a:xfrm flipH="1">
            <a:off x="4514850" y="2847975"/>
            <a:ext cx="985520" cy="44513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8691245" y="4256405"/>
            <a:ext cx="2292350" cy="45529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嵌入</a:t>
            </a:r>
            <a:r>
              <a:rPr lang="en-US" altLang="zh-CN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POJOs</a:t>
            </a:r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的注解</a:t>
            </a:r>
            <a:endParaRPr lang="zh-CN" altLang="en-US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1" name="直接箭头连接符 10"/>
          <p:cNvCxnSpPr>
            <a:stCxn id="9" idx="1"/>
          </p:cNvCxnSpPr>
          <p:nvPr/>
        </p:nvCxnSpPr>
        <p:spPr>
          <a:xfrm flipH="1" flipV="1">
            <a:off x="7486650" y="4075430"/>
            <a:ext cx="1204595" cy="40894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8333105" y="5180330"/>
            <a:ext cx="2917190" cy="755650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在指定的包（含子包）中查找</a:t>
            </a:r>
            <a:r>
              <a:rPr lang="en-US" altLang="zh-CN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@Component</a:t>
            </a:r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类</a:t>
            </a:r>
            <a:endParaRPr lang="zh-CN" altLang="en-US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3" name="直接箭头连接符 12"/>
          <p:cNvCxnSpPr>
            <a:stCxn id="12" idx="1"/>
          </p:cNvCxnSpPr>
          <p:nvPr/>
        </p:nvCxnSpPr>
        <p:spPr>
          <a:xfrm flipH="1" flipV="1">
            <a:off x="5500370" y="5553075"/>
            <a:ext cx="2832735" cy="508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4730115"/>
          </a:xfrm>
        </p:spPr>
        <p:txBody>
          <a:bodyPr>
            <a:normAutofit/>
          </a:bodyPr>
          <a:lstStyle/>
          <a:p>
            <a:r>
              <a:rPr lang="en-US" altLang="zh-CN"/>
              <a:t> 默认情况下，beanid取决于类名</a:t>
            </a:r>
            <a:endParaRPr lang="en-US" altLang="zh-CN"/>
          </a:p>
          <a:p>
            <a:pPr lvl="1"/>
            <a:r>
              <a:rPr lang="zh-CN" altLang="en-US"/>
              <a:t>类名首字母大写，第二个字母小写，则beanid为首字母小写后的名称</a:t>
            </a:r>
            <a:endParaRPr lang="zh-CN" altLang="en-US"/>
          </a:p>
          <a:p>
            <a:pPr lvl="1"/>
            <a:r>
              <a:rPr lang="zh-CN" altLang="en-US"/>
              <a:t>否则beanid为类全名</a:t>
            </a:r>
            <a:endParaRPr lang="zh-CN" altLang="en-US"/>
          </a:p>
          <a:p>
            <a:r>
              <a:rPr lang="zh-CN" altLang="en-US"/>
              <a:t>若想自定义beanid，可以在注解中定义 @Component("mybeanid")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隐式配置的</a:t>
            </a:r>
            <a:r>
              <a:rPr lang="en-US" altLang="zh-CN"/>
              <a:t>BeanId 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4730115"/>
          </a:xfrm>
        </p:spPr>
        <p:txBody>
          <a:bodyPr>
            <a:normAutofit/>
          </a:bodyPr>
          <a:lstStyle/>
          <a:p>
            <a:r>
              <a:rPr lang="zh-CN" altLang="en-US"/>
              <a:t>@Componnent  通用组件注解</a:t>
            </a:r>
            <a:endParaRPr lang="zh-CN" altLang="en-US"/>
          </a:p>
          <a:p>
            <a:r>
              <a:rPr lang="zh-CN" altLang="en-US"/>
              <a:t>@Controller  控制器组件    </a:t>
            </a:r>
            <a:endParaRPr lang="zh-CN" altLang="en-US"/>
          </a:p>
          <a:p>
            <a:r>
              <a:rPr lang="zh-CN" altLang="en-US"/>
              <a:t>@Service     业务层组件 </a:t>
            </a:r>
            <a:endParaRPr lang="zh-CN" altLang="en-US"/>
          </a:p>
          <a:p>
            <a:r>
              <a:rPr lang="zh-CN" altLang="en-US"/>
              <a:t>@Repository   持久层组件   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隐式配置之组件类注解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各组件会在启动时被扫描</a:t>
            </a:r>
            <a:endParaRPr lang="zh-CN" altLang="en-US"/>
          </a:p>
          <a:p>
            <a:pPr lvl="1"/>
            <a:r>
              <a:rPr lang="zh-CN" altLang="en-US"/>
              <a:t> </a:t>
            </a:r>
            <a:r>
              <a:rPr lang="en-US" altLang="zh-CN"/>
              <a:t>JAR</a:t>
            </a:r>
            <a:r>
              <a:rPr lang="zh-CN" altLang="en-US"/>
              <a:t>依赖也会被扫描！</a:t>
            </a:r>
            <a:endParaRPr lang="zh-CN" altLang="en-US"/>
          </a:p>
          <a:p>
            <a:pPr lvl="1"/>
            <a:r>
              <a:rPr lang="zh-CN" altLang="en-US"/>
              <a:t> 如果需要扫描的文件太多，可能导致启动变慢</a:t>
            </a:r>
            <a:endParaRPr lang="zh-CN" altLang="en-US"/>
          </a:p>
          <a:p>
            <a:pPr lvl="2"/>
            <a:r>
              <a:rPr lang="zh-CN" altLang="en-US"/>
              <a:t> 特别是对于大型应用程序</a:t>
            </a:r>
            <a:endParaRPr lang="zh-CN" altLang="en-US"/>
          </a:p>
          <a:p>
            <a:pPr lvl="2"/>
            <a:r>
              <a:rPr lang="zh-CN" altLang="en-US"/>
              <a:t> 在最坏的情况下会慢几秒</a:t>
            </a:r>
            <a:endParaRPr lang="zh-CN" altLang="en-US"/>
          </a:p>
          <a:p>
            <a:r>
              <a:rPr lang="zh-CN" altLang="en-US"/>
              <a:t> 最佳实践是什么样的？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关于组件扫描</a:t>
            </a:r>
            <a:r>
              <a:rPr lang="en-US" altLang="zh-CN"/>
              <a:t>-</a:t>
            </a:r>
            <a:r>
              <a:rPr lang="zh-CN" altLang="en-US">
                <a:sym typeface="+mn-ea"/>
              </a:rPr>
              <a:t>@ComponentScan</a:t>
            </a:r>
            <a:endParaRPr lang="en-US" altLang="zh-C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3627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非常糟糕：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组件扫描最佳实践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319530" y="1939925"/>
            <a:ext cx="8812530" cy="63944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omponentScan(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{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org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, 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com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内容占位符 3"/>
          <p:cNvSpPr>
            <a:spLocks noGrp="1"/>
          </p:cNvSpPr>
          <p:nvPr/>
        </p:nvSpPr>
        <p:spPr>
          <a:xfrm>
            <a:off x="838200" y="2591435"/>
            <a:ext cx="10515600" cy="636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/>
              <a:t>仍然很糟糕：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319530" y="3227705"/>
            <a:ext cx="8812530" cy="63944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omponentScan(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com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6" name="内容占位符 3"/>
          <p:cNvSpPr>
            <a:spLocks noGrp="1"/>
          </p:cNvSpPr>
          <p:nvPr/>
        </p:nvSpPr>
        <p:spPr>
          <a:xfrm>
            <a:off x="838200" y="3881120"/>
            <a:ext cx="10515600" cy="636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/>
              <a:t>还不错：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19530" y="4517390"/>
            <a:ext cx="8812530" cy="63944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omponentScan(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com.bank.app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9" name="内容占位符 3"/>
          <p:cNvSpPr>
            <a:spLocks noGrp="1"/>
          </p:cNvSpPr>
          <p:nvPr/>
        </p:nvSpPr>
        <p:spPr>
          <a:xfrm>
            <a:off x="838200" y="5171440"/>
            <a:ext cx="10515600" cy="636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/>
              <a:t>最优的：</a:t>
            </a: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319530" y="5807710"/>
            <a:ext cx="8812530" cy="78803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omponentScan(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{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com.bank.app.repository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, 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com.bank.app.service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, 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com.bank.app.controller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961515"/>
            <a:ext cx="10515600" cy="472249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优点：</a:t>
            </a:r>
            <a:endParaRPr lang="zh-CN" altLang="en-US"/>
          </a:p>
          <a:p>
            <a:pPr lvl="1"/>
            <a:r>
              <a:rPr lang="zh-CN" altLang="en-US"/>
              <a:t> 集中在一个（或几个）地方</a:t>
            </a:r>
            <a:endParaRPr lang="zh-CN" altLang="en-US"/>
          </a:p>
          <a:p>
            <a:pPr lvl="1"/>
            <a:r>
              <a:rPr lang="zh-CN" altLang="en-US"/>
              <a:t> 编写任何你需要的</a:t>
            </a:r>
            <a:r>
              <a:rPr lang="en-US" altLang="zh-CN"/>
              <a:t>Java</a:t>
            </a:r>
            <a:r>
              <a:rPr lang="zh-CN" altLang="en-US"/>
              <a:t>代码</a:t>
            </a:r>
            <a:endParaRPr lang="zh-CN" altLang="en-US"/>
          </a:p>
          <a:p>
            <a:pPr lvl="1"/>
            <a:r>
              <a:rPr lang="zh-CN" altLang="en-US"/>
              <a:t> 可以对配置类进行单元测试</a:t>
            </a:r>
            <a:endParaRPr lang="zh-CN" altLang="en-US"/>
          </a:p>
          <a:p>
            <a:pPr lvl="1"/>
            <a:r>
              <a:rPr lang="zh-CN" altLang="en-US"/>
              <a:t> 可用于所有类（不只是你自己的类）</a:t>
            </a:r>
            <a:endParaRPr lang="zh-CN" altLang="en-US"/>
          </a:p>
          <a:p>
            <a:r>
              <a:rPr lang="zh-CN" altLang="en-US"/>
              <a:t> 缺点：</a:t>
            </a:r>
            <a:endParaRPr lang="zh-CN" altLang="en-US"/>
          </a:p>
          <a:p>
            <a:pPr lvl="1"/>
            <a:r>
              <a:rPr lang="zh-CN" altLang="en-US"/>
              <a:t> 比注解更加冗余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什么时候使用哪一种？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38200" y="128651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显式</a:t>
            </a:r>
            <a:r>
              <a:rPr lang="en-US" altLang="zh-CN" sz="32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配置</a:t>
            </a:r>
            <a:endParaRPr lang="en-US" altLang="zh-CN" sz="32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cs typeface="Source Han Sans SC Bold" panose="020B04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65260" y="1286510"/>
            <a:ext cx="1318895" cy="6438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961515"/>
            <a:ext cx="10515600" cy="4722495"/>
          </a:xfrm>
        </p:spPr>
        <p:txBody>
          <a:bodyPr>
            <a:normAutofit/>
          </a:bodyPr>
          <a:lstStyle/>
          <a:p>
            <a:r>
              <a:rPr lang="en-US" altLang="zh-CN"/>
              <a:t> </a:t>
            </a:r>
            <a:r>
              <a:rPr lang="zh-CN" altLang="en-US"/>
              <a:t>对你自己的</a:t>
            </a:r>
            <a:r>
              <a:rPr lang="en-US" altLang="zh-CN"/>
              <a:t>Bean</a:t>
            </a:r>
            <a:r>
              <a:rPr lang="zh-CN" altLang="en-US"/>
              <a:t>非常友好</a:t>
            </a:r>
            <a:endParaRPr lang="zh-CN" altLang="en-US"/>
          </a:p>
          <a:p>
            <a:r>
              <a:rPr lang="zh-CN" altLang="en-US"/>
              <a:t> 优点：</a:t>
            </a:r>
            <a:endParaRPr lang="zh-CN" altLang="en-US"/>
          </a:p>
          <a:p>
            <a:pPr lvl="1"/>
            <a:r>
              <a:rPr lang="zh-CN" altLang="en-US"/>
              <a:t> 编辑位置单一（就在类中）</a:t>
            </a:r>
            <a:endParaRPr lang="zh-CN" altLang="en-US"/>
          </a:p>
          <a:p>
            <a:pPr lvl="1"/>
            <a:r>
              <a:rPr lang="zh-CN" altLang="en-US"/>
              <a:t> 允许非常快速的开发</a:t>
            </a:r>
            <a:endParaRPr lang="zh-CN" altLang="en-US"/>
          </a:p>
          <a:p>
            <a:r>
              <a:rPr lang="zh-CN" altLang="en-US"/>
              <a:t> 缺点：</a:t>
            </a:r>
            <a:endParaRPr lang="zh-CN" altLang="en-US"/>
          </a:p>
          <a:p>
            <a:pPr lvl="1"/>
            <a:r>
              <a:rPr lang="zh-CN" altLang="en-US"/>
              <a:t> 配置分布在你的代码库中</a:t>
            </a:r>
            <a:endParaRPr lang="zh-CN" altLang="en-US"/>
          </a:p>
          <a:p>
            <a:pPr lvl="2"/>
            <a:r>
              <a:rPr lang="zh-CN" altLang="en-US"/>
              <a:t> 难以调试</a:t>
            </a:r>
            <a:r>
              <a:rPr lang="en-US" altLang="zh-CN"/>
              <a:t>/</a:t>
            </a:r>
            <a:r>
              <a:rPr lang="zh-CN" altLang="en-US"/>
              <a:t>维护</a:t>
            </a:r>
            <a:endParaRPr lang="zh-CN" altLang="en-US"/>
          </a:p>
          <a:p>
            <a:pPr lvl="1"/>
            <a:r>
              <a:rPr lang="zh-CN" altLang="en-US"/>
              <a:t> 只适用于你自己的代码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什么时候使用哪一种？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38200" y="1286510"/>
            <a:ext cx="36544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隐式配置</a:t>
            </a:r>
            <a:r>
              <a:rPr lang="en-US" altLang="zh-CN" sz="32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-</a:t>
            </a:r>
            <a:r>
              <a:rPr lang="zh-CN" altLang="en-US" sz="32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组件扫描</a:t>
            </a:r>
            <a:endParaRPr lang="zh-CN" altLang="en-US" sz="32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cs typeface="Source Han Sans SC Bold" panose="020B04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79000" y="1364615"/>
            <a:ext cx="935355" cy="69786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你可以通过多种方式进行混合</a:t>
            </a:r>
            <a:endParaRPr lang="zh-CN" altLang="en-US"/>
          </a:p>
          <a:p>
            <a:r>
              <a:rPr lang="zh-CN" altLang="en-US"/>
              <a:t> 常用方法</a:t>
            </a:r>
            <a:endParaRPr lang="zh-CN" altLang="en-US"/>
          </a:p>
          <a:p>
            <a:pPr lvl="1"/>
            <a:r>
              <a:rPr lang="zh-CN" altLang="en-US"/>
              <a:t> 将隐式配置用于：</a:t>
            </a:r>
            <a:endParaRPr lang="zh-CN" altLang="en-US"/>
          </a:p>
          <a:p>
            <a:pPr lvl="2"/>
            <a:r>
              <a:rPr lang="zh-CN" altLang="en-US"/>
              <a:t> </a:t>
            </a:r>
            <a:r>
              <a:rPr lang="en-US" altLang="zh-CN"/>
              <a:t>你</a:t>
            </a:r>
            <a:r>
              <a:rPr lang="zh-CN" altLang="en-US"/>
              <a:t>自己的类</a:t>
            </a:r>
            <a:endParaRPr lang="zh-CN" altLang="en-US"/>
          </a:p>
          <a:p>
            <a:pPr lvl="1"/>
            <a:r>
              <a:rPr lang="zh-CN" altLang="en-US"/>
              <a:t> 将显式配置用于：</a:t>
            </a:r>
            <a:endParaRPr lang="zh-CN" altLang="en-US"/>
          </a:p>
          <a:p>
            <a:pPr lvl="2"/>
            <a:r>
              <a:rPr lang="zh-CN" altLang="en-US"/>
              <a:t> 没有添加注解的第三方</a:t>
            </a:r>
            <a:r>
              <a:rPr lang="en-US" altLang="zh-CN"/>
              <a:t>Bean</a:t>
            </a:r>
            <a:endParaRPr lang="en-US" altLang="zh-CN"/>
          </a:p>
          <a:p>
            <a:pPr lvl="2"/>
            <a:r>
              <a:rPr lang="en-US" altLang="zh-CN"/>
              <a:t> </a:t>
            </a:r>
            <a:r>
              <a:rPr lang="zh-CN" altLang="en-US"/>
              <a:t>不能更改的遗留代码</a:t>
            </a:r>
            <a:endParaRPr lang="zh-CN" altLang="en-US"/>
          </a:p>
          <a:p>
            <a:pPr lvl="2"/>
            <a:r>
              <a:rPr lang="zh-CN" altLang="en-US"/>
              <a:t> 当在单一逻辑位置管理配置是一个很重要的问题的时候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显式配置与隐式配置的混合使用</a:t>
            </a:r>
            <a:r>
              <a:rPr lang="en-US" altLang="zh-CN"/>
              <a:t> - </a:t>
            </a:r>
            <a:r>
              <a:rPr lang="zh-CN" altLang="en-US"/>
              <a:t>建议</a:t>
            </a:r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议程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 </a:t>
            </a:r>
            <a:r>
              <a:rPr 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Bean</a:t>
            </a:r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的作用域</a:t>
            </a:r>
            <a:endParaRPr lang="zh-CN" altLang="en-US" b="1">
              <a:latin typeface="Source Han Sans SC Bold" panose="020B0400000000000000" charset="-122"/>
              <a:ea typeface="Source Han Sans SC Bold" panose="020B0400000000000000" charset="-122"/>
              <a:cs typeface="Source Han Sans SC Bold" panose="020B0400000000000000" charset="-122"/>
            </a:endParaRPr>
          </a:p>
        </p:txBody>
      </p:sp>
      <p:pic>
        <p:nvPicPr>
          <p:cNvPr id="6" name="图片 5" descr="截屏2021-04-16 11.07.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0245" y="0"/>
            <a:ext cx="642175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默认的作用域是</a:t>
            </a:r>
            <a:r>
              <a:rPr lang="zh-CN" altLang="en-US" i="1">
                <a:latin typeface="Source Han Sans SC" panose="020B0400000000000000" charset="-122"/>
                <a:ea typeface="Source Han Sans SC" panose="020B0400000000000000" charset="-122"/>
              </a:rPr>
              <a:t>单例的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Bean</a:t>
            </a:r>
            <a:r>
              <a:rPr lang="zh-CN" altLang="en-US"/>
              <a:t>作用域：默认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67995" y="1970405"/>
            <a:ext cx="6438265" cy="125095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@Bean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public 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Service accountService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() { 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return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......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913630" y="3470275"/>
            <a:ext cx="6440170" cy="150622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@</a:t>
            </a:r>
            <a:r>
              <a:rPr lang="en-US" altLang="zh-CN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Bean</a:t>
            </a:r>
            <a:endParaRPr lang="en-US" altLang="zh-CN" b="1">
              <a:solidFill>
                <a:srgbClr val="326E4C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 altLang="zh-CN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@Scope(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singleton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public 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Account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Service accountService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() { 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return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......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}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21765" y="5365115"/>
            <a:ext cx="9348470" cy="100838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AccountService service1 = (AccountService) context.getBean(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accountService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);</a:t>
            </a:r>
            <a:endParaRPr 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AccountService service2 = (AccountService) context.getBean(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accountService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);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 altLang="zh-CN">
                <a:solidFill>
                  <a:srgbClr val="7F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assert 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service1 == service2;</a:t>
            </a:r>
            <a:r>
              <a:rPr lang="en-US" altLang="zh-CN" b="1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</a:t>
            </a:r>
            <a:r>
              <a:rPr lang="en-US" altLang="zh-CN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// True - </a:t>
            </a:r>
            <a:r>
              <a:rPr lang="zh-CN" altLang="en-US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同一个对象</a:t>
            </a:r>
            <a:endParaRPr lang="zh-CN" altLang="en-US" b="1">
              <a:solidFill>
                <a:srgbClr val="326E4C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7382510" y="2765425"/>
            <a:ext cx="1889760" cy="118427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圆角矩形 10"/>
          <p:cNvSpPr/>
          <p:nvPr/>
        </p:nvSpPr>
        <p:spPr>
          <a:xfrm>
            <a:off x="7345045" y="2195195"/>
            <a:ext cx="3777615" cy="570230"/>
          </a:xfrm>
          <a:prstGeom prst="roundRect">
            <a:avLst>
              <a:gd name="adj" fmla="val 748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fontAlgn="auto">
              <a:lnSpc>
                <a:spcPct val="130000"/>
              </a:lnSpc>
            </a:pP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这两种做法是等效的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2" name="直接箭头连接符 11"/>
          <p:cNvCxnSpPr>
            <a:stCxn id="11" idx="1"/>
          </p:cNvCxnSpPr>
          <p:nvPr/>
        </p:nvCxnSpPr>
        <p:spPr>
          <a:xfrm flipH="1" flipV="1">
            <a:off x="5243195" y="2449195"/>
            <a:ext cx="2101850" cy="1968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>
            <a:off x="3091815" y="4691380"/>
            <a:ext cx="1543050" cy="58610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838200" y="4406265"/>
            <a:ext cx="2253615" cy="570230"/>
          </a:xfrm>
          <a:prstGeom prst="roundRect">
            <a:avLst>
              <a:gd name="adj" fmla="val 748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fontAlgn="auto">
              <a:lnSpc>
                <a:spcPct val="130000"/>
              </a:lnSpc>
            </a:pP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唯一的一个实例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14" name="上下箭头 13"/>
          <p:cNvSpPr/>
          <p:nvPr/>
        </p:nvSpPr>
        <p:spPr>
          <a:xfrm rot="18780000">
            <a:off x="3961130" y="2645410"/>
            <a:ext cx="617855" cy="1477645"/>
          </a:xfrm>
          <a:prstGeom prst="upDownArrow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  <a:gs pos="50000">
                <a:srgbClr val="0000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模块目标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7500"/>
          </a:bodyPr>
          <a:lstStyle/>
          <a:p>
            <a:r>
              <a:rPr lang="en-US" altLang="zh-CN"/>
              <a:t> </a:t>
            </a:r>
            <a:r>
              <a:rPr lang="zh-CN" altLang="en-US"/>
              <a:t>定义</a:t>
            </a:r>
            <a:r>
              <a:rPr lang="en-US" altLang="zh-CN"/>
              <a:t>Spring Bean</a:t>
            </a:r>
            <a:endParaRPr lang="en-US" altLang="zh-CN"/>
          </a:p>
          <a:p>
            <a:r>
              <a:rPr lang="zh-CN" altLang="en-US"/>
              <a:t> 在</a:t>
            </a:r>
            <a:r>
              <a:rPr lang="en-US" altLang="zh-CN"/>
              <a:t>Application Context</a:t>
            </a:r>
            <a:r>
              <a:rPr lang="zh-CN" altLang="en-US"/>
              <a:t>中访问</a:t>
            </a:r>
            <a:r>
              <a:rPr lang="en-US" altLang="zh-CN"/>
              <a:t>Bean</a:t>
            </a:r>
            <a:endParaRPr lang="en-US" altLang="zh-CN"/>
          </a:p>
          <a:p>
            <a:r>
              <a:rPr lang="en-US" altLang="zh-CN"/>
              <a:t> Bean</a:t>
            </a:r>
            <a:r>
              <a:rPr lang="zh-CN" altLang="en-US"/>
              <a:t>的配置</a:t>
            </a:r>
            <a:endParaRPr lang="zh-CN" altLang="en-US"/>
          </a:p>
          <a:p>
            <a:r>
              <a:rPr lang="zh-CN" altLang="en-US"/>
              <a:t> 组件扫描和</a:t>
            </a:r>
            <a:r>
              <a:rPr lang="en-US" altLang="zh-CN"/>
              <a:t>BeanId</a:t>
            </a:r>
            <a:r>
              <a:rPr lang="zh-CN" altLang="en-US"/>
              <a:t>的命名规则</a:t>
            </a:r>
            <a:endParaRPr lang="zh-CN" altLang="en-US"/>
          </a:p>
          <a:p>
            <a:r>
              <a:rPr lang="en-US" altLang="zh-CN">
                <a:sym typeface="+mn-ea"/>
              </a:rPr>
              <a:t> </a:t>
            </a:r>
            <a:r>
              <a:rPr lang="zh-CN" altLang="en-US"/>
              <a:t>依赖注入</a:t>
            </a:r>
            <a:r>
              <a:rPr lang="en-US" altLang="zh-CN"/>
              <a:t>Bean</a:t>
            </a:r>
            <a:endParaRPr lang="en-US" altLang="zh-CN"/>
          </a:p>
          <a:p>
            <a:pPr lvl="0"/>
            <a:r>
              <a:rPr lang="en-US" altLang="zh-CN">
                <a:sym typeface="+mn-ea"/>
              </a:rPr>
              <a:t> Bean</a:t>
            </a:r>
            <a:r>
              <a:rPr lang="zh-CN" altLang="en-US">
                <a:sym typeface="+mn-ea"/>
              </a:rPr>
              <a:t>的作用域</a:t>
            </a:r>
            <a:r>
              <a:rPr lang="en-US" altLang="zh-CN"/>
              <a:t> </a:t>
            </a:r>
            <a:endParaRPr lang="en-US" altLang="zh-CN"/>
          </a:p>
          <a:p>
            <a:pPr lvl="0"/>
            <a:r>
              <a:rPr lang="en-US" altLang="zh-CN"/>
              <a:t> </a:t>
            </a:r>
            <a:r>
              <a:rPr lang="zh-CN" altLang="en-US"/>
              <a:t>组合注解和元注解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25450" y="3427730"/>
            <a:ext cx="4109720" cy="10217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400" b="1">
                <a:latin typeface="Source Han Sans SC Bold" panose="020B0400000000000000" charset="-122"/>
                <a:ea typeface="Source Han Sans SC Bold" panose="020B0400000000000000" charset="-122"/>
              </a:rPr>
              <a:t>完成本课程的学习后，你应该能做到以下几点</a:t>
            </a:r>
            <a:endParaRPr lang="zh-CN" altLang="en-US" sz="2400" b="1">
              <a:latin typeface="Source Han Sans SC Bold" panose="020B0400000000000000" charset="-122"/>
              <a:ea typeface="Source Han Sans SC Bold" panose="020B0400000000000000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作用域“</a:t>
            </a:r>
            <a:r>
              <a:rPr lang="en-US" altLang="zh-CN" i="1">
                <a:latin typeface="Source Han Sans SC" panose="020B0400000000000000" charset="-122"/>
                <a:ea typeface="Source Han Sans SC" panose="020B0400000000000000" charset="-122"/>
              </a:rPr>
              <a:t>prototype</a:t>
            </a:r>
            <a:r>
              <a:rPr lang="zh-CN" altLang="en-US"/>
              <a:t>”</a:t>
            </a:r>
            <a:endParaRPr lang="zh-CN" altLang="en-US"/>
          </a:p>
          <a:p>
            <a:pPr lvl="1"/>
            <a:r>
              <a:rPr lang="zh-CN" altLang="en-US"/>
              <a:t> 每次引到</a:t>
            </a:r>
            <a:r>
              <a:rPr lang="en-US" altLang="zh-CN"/>
              <a:t>bean</a:t>
            </a:r>
            <a:r>
              <a:rPr lang="zh-CN" altLang="en-US"/>
              <a:t>时都会创建新的实例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Bean</a:t>
            </a:r>
            <a:r>
              <a:rPr lang="zh-CN" altLang="en-US"/>
              <a:t>作用域：</a:t>
            </a:r>
            <a:r>
              <a:rPr lang="en-US" altLang="zh-CN"/>
              <a:t>prototype</a:t>
            </a:r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838200" y="2652395"/>
            <a:ext cx="6440170" cy="150622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@</a:t>
            </a:r>
            <a:r>
              <a:rPr lang="en-US" altLang="zh-CN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Bean</a:t>
            </a:r>
            <a:endParaRPr lang="en-US" altLang="zh-CN" b="1">
              <a:solidFill>
                <a:srgbClr val="326E4C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 altLang="zh-CN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@Scope(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prototype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public 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Action 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deviceAction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() { 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return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......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}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38200" y="4568825"/>
            <a:ext cx="9348470" cy="100838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Action action1 = (Action) context.getBean(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deviceAction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);</a:t>
            </a:r>
            <a:endParaRPr 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Action action2 = (Action) context.getBean(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deviceAction</a:t>
            </a:r>
            <a:r>
              <a:rPr lang="zh-CN" altLang="en-US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);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 altLang="zh-CN">
                <a:solidFill>
                  <a:srgbClr val="7F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assert 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action1 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!= </a:t>
            </a:r>
            <a:r>
              <a:rPr 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action2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;</a:t>
            </a:r>
            <a:r>
              <a:rPr lang="en-US" altLang="zh-CN" b="1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</a:t>
            </a:r>
            <a:r>
              <a:rPr lang="en-US" altLang="zh-CN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// True - </a:t>
            </a:r>
            <a:r>
              <a:rPr lang="zh-CN" altLang="en-US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同一个对象</a:t>
            </a:r>
            <a:endParaRPr lang="zh-CN" altLang="en-US" b="1">
              <a:solidFill>
                <a:srgbClr val="326E4C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cxnSp>
        <p:nvCxnSpPr>
          <p:cNvPr id="9" name="直接箭头连接符 8"/>
          <p:cNvCxnSpPr>
            <a:stCxn id="13" idx="1"/>
          </p:cNvCxnSpPr>
          <p:nvPr/>
        </p:nvCxnSpPr>
        <p:spPr>
          <a:xfrm flipH="1" flipV="1">
            <a:off x="7209155" y="5104765"/>
            <a:ext cx="1052830" cy="47244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8261985" y="5292090"/>
            <a:ext cx="2253615" cy="570230"/>
          </a:xfrm>
          <a:prstGeom prst="roundRect">
            <a:avLst>
              <a:gd name="adj" fmla="val 748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fontAlgn="auto">
              <a:lnSpc>
                <a:spcPct val="130000"/>
              </a:lnSpc>
            </a:pP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2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个不同的实例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6317615" y="2932430"/>
            <a:ext cx="4665980" cy="650240"/>
          </a:xfrm>
          <a:prstGeom prst="roundRect">
            <a:avLst>
              <a:gd name="adj" fmla="val 748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fontAlgn="auto">
              <a:lnSpc>
                <a:spcPct val="130000"/>
              </a:lnSpc>
            </a:pPr>
            <a:r>
              <a:rPr lang="en-US" altLang="zh-CN" sz="2000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@Scope</a:t>
            </a:r>
            <a:r>
              <a:rPr lang="en-US" altLang="zh-CN" sz="2000" b="1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(scopeName=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prototype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</a:t>
            </a:r>
            <a:endParaRPr lang="en-US" altLang="zh-CN" sz="2000" b="1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" panose="020B04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最常用的作用域有：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常用</a:t>
            </a:r>
            <a:r>
              <a:rPr lang="en-US" altLang="zh-CN"/>
              <a:t>Spring</a:t>
            </a:r>
            <a:r>
              <a:rPr lang="zh-CN" altLang="en-US"/>
              <a:t>作用域</a:t>
            </a:r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838200" y="2053590"/>
          <a:ext cx="10402570" cy="342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6155"/>
                <a:gridCol w="8146415"/>
              </a:tblGrid>
              <a:tr h="857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400" b="1">
                          <a:solidFill>
                            <a:srgbClr val="800002"/>
                          </a:solidFill>
                          <a:latin typeface="Source Han Sans SC Bold" panose="020B0400000000000000" charset="-122"/>
                          <a:ea typeface="Source Han Sans SC Bold" panose="020B0400000000000000" charset="-122"/>
                        </a:rPr>
                        <a:t>singleton</a:t>
                      </a:r>
                      <a:endParaRPr lang="en-US" altLang="zh-CN" sz="2400" b="1">
                        <a:solidFill>
                          <a:srgbClr val="800002"/>
                        </a:solidFill>
                        <a:latin typeface="Source Han Sans SC Bold" panose="020B0400000000000000" charset="-122"/>
                        <a:ea typeface="Source Han Sans SC Bold" panose="020B0400000000000000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 b="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  <a:cs typeface="Source Han Sans SC Regular" panose="020B0400000000000000" charset="-122"/>
                        </a:rPr>
                        <a:t>只使用</a:t>
                      </a:r>
                      <a:r>
                        <a:rPr lang="en-US" altLang="zh-CN" sz="2400" b="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  <a:cs typeface="Source Han Sans SC Regular" panose="020B0400000000000000" charset="-122"/>
                        </a:rPr>
                        <a:t>1</a:t>
                      </a:r>
                      <a:r>
                        <a:rPr lang="zh-CN" altLang="en-US" sz="2400" b="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  <a:cs typeface="Source Han Sans SC Regular" panose="020B0400000000000000" charset="-122"/>
                        </a:rPr>
                        <a:t>个实例</a:t>
                      </a:r>
                      <a:endParaRPr lang="zh-CN" altLang="en-US" sz="2400" b="0">
                        <a:solidFill>
                          <a:schemeClr val="tx1"/>
                        </a:solidFill>
                        <a:latin typeface="Source Han Sans SC Regular" panose="020B0400000000000000" charset="-122"/>
                        <a:ea typeface="Source Han Sans SC Regular" panose="020B0400000000000000" charset="-122"/>
                        <a:cs typeface="Source Han Sans SC Regular" panose="020B0400000000000000" charset="-122"/>
                      </a:endParaRPr>
                    </a:p>
                  </a:txBody>
                  <a:tcPr>
                    <a:noFill/>
                  </a:tcPr>
                </a:tc>
              </a:tr>
              <a:tr h="857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400" b="1">
                          <a:solidFill>
                            <a:srgbClr val="800002"/>
                          </a:solidFill>
                          <a:latin typeface="Source Han Sans SC Bold" panose="020B0400000000000000" charset="-122"/>
                          <a:ea typeface="Source Han Sans SC Bold" panose="020B0400000000000000" charset="-122"/>
                        </a:rPr>
                        <a:t>prototype</a:t>
                      </a:r>
                      <a:endParaRPr lang="en-US" altLang="zh-CN" sz="2400" b="1">
                        <a:solidFill>
                          <a:srgbClr val="800002"/>
                        </a:solidFill>
                        <a:latin typeface="Source Han Sans SC Bold" panose="020B0400000000000000" charset="-122"/>
                        <a:ea typeface="Source Han Sans SC Bold" panose="020B0400000000000000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  <a:cs typeface="Source Han Sans SC Regular" panose="020B0400000000000000" charset="-122"/>
                        </a:rPr>
                        <a:t>每次引用到</a:t>
                      </a:r>
                      <a:r>
                        <a:rPr lang="en-US" altLang="zh-CN" sz="240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  <a:cs typeface="Source Han Sans SC Regular" panose="020B0400000000000000" charset="-122"/>
                        </a:rPr>
                        <a:t>bean</a:t>
                      </a:r>
                      <a:r>
                        <a:rPr lang="zh-CN" altLang="en-US" sz="240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  <a:cs typeface="Source Han Sans SC Regular" panose="020B0400000000000000" charset="-122"/>
                        </a:rPr>
                        <a:t>时都会创建新的实例</a:t>
                      </a:r>
                      <a:endParaRPr lang="zh-CN" altLang="en-US" sz="2400">
                        <a:solidFill>
                          <a:schemeClr val="tx1"/>
                        </a:solidFill>
                        <a:latin typeface="Source Han Sans SC Regular" panose="020B0400000000000000" charset="-122"/>
                        <a:ea typeface="Source Han Sans SC Regular" panose="020B0400000000000000" charset="-122"/>
                        <a:cs typeface="Source Han Sans SC Regular" panose="020B0400000000000000" charset="-122"/>
                      </a:endParaRPr>
                    </a:p>
                  </a:txBody>
                  <a:tcPr>
                    <a:noFill/>
                  </a:tcPr>
                </a:tc>
              </a:tr>
              <a:tr h="857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400" b="1">
                          <a:solidFill>
                            <a:srgbClr val="0000FF"/>
                          </a:solidFill>
                          <a:latin typeface="Source Han Sans SC Bold" panose="020B0400000000000000" charset="-122"/>
                          <a:ea typeface="Source Han Sans SC Bold" panose="020B0400000000000000" charset="-122"/>
                        </a:rPr>
                        <a:t>session</a:t>
                      </a:r>
                      <a:endParaRPr lang="en-US" altLang="zh-CN" sz="2400" b="1">
                        <a:solidFill>
                          <a:srgbClr val="0000FF"/>
                        </a:solidFill>
                        <a:latin typeface="Source Han Sans SC Bold" panose="020B0400000000000000" charset="-122"/>
                        <a:ea typeface="Source Han Sans SC Bold" panose="020B0400000000000000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每个用户会话创建新的实例 </a:t>
                      </a:r>
                      <a:r>
                        <a:rPr lang="en-US" altLang="zh-CN" sz="240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- </a:t>
                      </a:r>
                      <a:r>
                        <a:rPr lang="zh-CN" altLang="en-US" sz="2400">
                          <a:solidFill>
                            <a:srgbClr val="0000FF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仅限</a:t>
                      </a:r>
                      <a:r>
                        <a:rPr lang="en-US" altLang="zh-CN" sz="2400">
                          <a:solidFill>
                            <a:srgbClr val="0000FF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Web</a:t>
                      </a:r>
                      <a:r>
                        <a:rPr lang="zh-CN" altLang="en-US" sz="2400">
                          <a:solidFill>
                            <a:srgbClr val="0000FF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环境</a:t>
                      </a:r>
                      <a:endParaRPr lang="zh-CN" altLang="en-US" sz="2400">
                        <a:solidFill>
                          <a:srgbClr val="0000FF"/>
                        </a:solidFill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>
                    <a:noFill/>
                  </a:tcPr>
                </a:tc>
              </a:tr>
              <a:tr h="8572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400" b="1">
                          <a:solidFill>
                            <a:srgbClr val="0000FF"/>
                          </a:solidFill>
                          <a:latin typeface="Source Han Sans SC Bold" panose="020B0400000000000000" charset="-122"/>
                          <a:ea typeface="Source Han Sans SC Bold" panose="020B0400000000000000" charset="-122"/>
                        </a:rPr>
                        <a:t>request</a:t>
                      </a:r>
                      <a:endParaRPr lang="en-US" altLang="zh-CN" sz="2400" b="1">
                        <a:solidFill>
                          <a:srgbClr val="0000FF"/>
                        </a:solidFill>
                        <a:latin typeface="Source Han Sans SC Bold" panose="020B0400000000000000" charset="-122"/>
                        <a:ea typeface="Source Han Sans SC Bold" panose="020B0400000000000000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40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每个</a:t>
                      </a:r>
                      <a:r>
                        <a:rPr lang="zh-CN" altLang="en-US" sz="240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请求创建新的实例 </a:t>
                      </a:r>
                      <a:r>
                        <a:rPr lang="en-US" altLang="zh-CN" sz="2400">
                          <a:solidFill>
                            <a:schemeClr val="tx1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- </a:t>
                      </a:r>
                      <a:r>
                        <a:rPr lang="zh-CN" altLang="en-US" sz="2400">
                          <a:solidFill>
                            <a:srgbClr val="0000FF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仅限</a:t>
                      </a:r>
                      <a:r>
                        <a:rPr lang="en-US" altLang="zh-CN" sz="2400">
                          <a:solidFill>
                            <a:srgbClr val="0000FF"/>
                          </a:solidFill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Web环境</a:t>
                      </a:r>
                      <a:endParaRPr lang="en-US" altLang="zh-CN" sz="2400">
                        <a:solidFill>
                          <a:srgbClr val="0000FF"/>
                        </a:solidFill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引用</a:t>
            </a:r>
            <a:r>
              <a:rPr lang="zh-CN" altLang="en-US"/>
              <a:t>：可用的作用域</a:t>
            </a:r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467360" y="1375410"/>
          <a:ext cx="11101070" cy="497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8000"/>
                <a:gridCol w="9323070"/>
              </a:tblGrid>
              <a:tr h="49149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作用域</a:t>
                      </a:r>
                      <a:endParaRPr lang="zh-CN" altLang="en-US" sz="24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描述</a:t>
                      </a:r>
                      <a:endParaRPr lang="zh-CN" altLang="en-US" sz="24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</a:tr>
              <a:tr h="4254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singleton</a:t>
                      </a:r>
                      <a:endParaRPr lang="en-US" altLang="zh-CN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持续时间与 </a:t>
                      </a:r>
                      <a:r>
                        <a:rPr lang="en-US" altLang="zh-CN" sz="2000" b="1">
                          <a:latin typeface="Source Han Sans SC Bold" panose="020B0400000000000000" charset="-122"/>
                          <a:ea typeface="Source Han Sans SC Bold" panose="020B0400000000000000" charset="-122"/>
                        </a:rPr>
                        <a:t>ApplicationContext 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一致</a:t>
                      </a:r>
                      <a:endParaRPr lang="zh-CN" altLang="en-US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</a:tr>
              <a:tr h="7537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prototype</a:t>
                      </a:r>
                      <a:endParaRPr lang="en-US" altLang="zh-CN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每次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调用 </a:t>
                      </a:r>
                      <a:r>
                        <a:rPr lang="en-US" altLang="zh-CN" sz="2000" b="1">
                          <a:latin typeface="Source Han Sans SC Bold" panose="020B0400000000000000" charset="-122"/>
                          <a:ea typeface="Source Han Sans SC Bold" panose="020B0400000000000000" charset="-122"/>
                        </a:rPr>
                        <a:t>getBean()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 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都会返回一个新的对象</a:t>
                      </a:r>
                      <a:endParaRPr lang="zh-CN" altLang="en-US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持续时间与持有引用的时间一致，没有引用后，会被作为垃圾而回收</a:t>
                      </a:r>
                      <a:endParaRPr lang="zh-CN" altLang="en-US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</a:tr>
              <a:tr h="4254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session</a:t>
                      </a:r>
                      <a:endParaRPr lang="en-US" altLang="zh-CN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持续时间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与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用户的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HTTP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会话一致</a:t>
                      </a:r>
                      <a:endParaRPr lang="zh-CN" altLang="en-US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request</a:t>
                      </a:r>
                      <a:endParaRPr lang="en-US" altLang="zh-CN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持续时间与用户的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HTTP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请求一致</a:t>
                      </a:r>
                      <a:endParaRPr lang="zh-CN" altLang="en-US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</a:tr>
              <a:tr h="4254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application</a:t>
                      </a:r>
                      <a:endParaRPr lang="en-US" altLang="zh-CN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持续时间与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ServletContext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一致（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Spring 4.0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）</a:t>
                      </a:r>
                      <a:endParaRPr lang="zh-CN" altLang="en-US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global</a:t>
                      </a:r>
                      <a:endParaRPr lang="en-US" altLang="zh-CN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持续时间与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Portlet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应用程序中的全局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HttpSession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一致（</a:t>
                      </a:r>
                      <a:r>
                        <a:rPr lang="zh-CN" altLang="en-US" sz="2000" b="0" i="1">
                          <a:latin typeface="Source Han Sans SC" panose="020B0400000000000000" charset="-122"/>
                          <a:ea typeface="Source Han Sans SC" panose="020B0400000000000000" charset="-122"/>
                          <a:cs typeface="Source Han Sans SC" panose="020B0400000000000000" charset="-122"/>
                        </a:rPr>
                        <a:t>从</a:t>
                      </a:r>
                      <a:r>
                        <a:rPr lang="en-US" altLang="zh-CN" sz="2000" b="0" i="1">
                          <a:latin typeface="Source Han Sans SC" panose="020B0400000000000000" charset="-122"/>
                          <a:ea typeface="Source Han Sans SC" panose="020B0400000000000000" charset="-122"/>
                          <a:cs typeface="Source Han Sans SC" panose="020B0400000000000000" charset="-122"/>
                        </a:rPr>
                        <a:t>Spring 5</a:t>
                      </a:r>
                      <a:r>
                        <a:rPr lang="zh-CN" altLang="en-US" sz="2000" b="0" i="1">
                          <a:latin typeface="Source Han Sans SC" panose="020B0400000000000000" charset="-122"/>
                          <a:ea typeface="Source Han Sans SC" panose="020B0400000000000000" charset="-122"/>
                          <a:cs typeface="Source Han Sans SC" panose="020B0400000000000000" charset="-122"/>
                        </a:rPr>
                        <a:t>开始过期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）</a:t>
                      </a:r>
                      <a:endParaRPr lang="zh-CN" altLang="en-US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</a:tr>
              <a:tr h="4254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thread</a:t>
                      </a:r>
                      <a:endParaRPr lang="en-US" altLang="zh-CN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持续时间与所在的线程一致，在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Spring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中已定义，但默认</a:t>
                      </a:r>
                      <a:r>
                        <a:rPr lang="zh-CN" altLang="en-US" sz="2000" b="0" i="1">
                          <a:latin typeface="Source Han Sans SC" panose="020B0400000000000000" charset="-122"/>
                          <a:ea typeface="Source Han Sans SC" panose="020B0400000000000000" charset="-122"/>
                        </a:rPr>
                        <a:t>未注册</a:t>
                      </a:r>
                      <a:endParaRPr lang="zh-CN" altLang="en-US" sz="2000" b="0" i="1">
                        <a:latin typeface="Source Han Sans SC" panose="020B0400000000000000" charset="-122"/>
                        <a:ea typeface="Source Han Sans SC" panose="020B0400000000000000" charset="-122"/>
                      </a:endParaRPr>
                    </a:p>
                  </a:txBody>
                  <a:tcPr anchor="ctr"/>
                </a:tc>
              </a:tr>
              <a:tr h="42608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websocket</a:t>
                      </a:r>
                      <a:endParaRPr lang="en-US" altLang="zh-CN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持续时间与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websocket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一致（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Spring 4.2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）</a:t>
                      </a:r>
                      <a:endParaRPr lang="zh-CN" altLang="en-US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</a:tr>
              <a:tr h="7531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refresh</a:t>
                      </a:r>
                      <a:endParaRPr lang="en-US" altLang="zh-CN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可以超过其</a:t>
                      </a:r>
                      <a:r>
                        <a:rPr lang="en-US" altLang="zh-CN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application context</a:t>
                      </a: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的重新加载时间</a:t>
                      </a:r>
                      <a:endParaRPr lang="zh-CN" altLang="en-US" sz="2000" b="0">
                        <a:latin typeface="Source Han Sans SC Regular" panose="020B0400000000000000" charset="-122"/>
                        <a:ea typeface="Source Han Sans SC Regular" panose="020B0400000000000000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2000" b="0">
                          <a:latin typeface="Source Han Sans SC Regular" panose="020B0400000000000000" charset="-122"/>
                          <a:ea typeface="Source Han Sans SC Regular" panose="020B0400000000000000" charset="-122"/>
                        </a:rPr>
                        <a:t>难以确保效果，假设</a:t>
                      </a:r>
                      <a:r>
                        <a:rPr lang="en-US" altLang="zh-CN" sz="2000" b="0" i="1">
                          <a:latin typeface="Source Han Sans SC" panose="020B0400000000000000" charset="-122"/>
                          <a:ea typeface="Source Han Sans SC" panose="020B0400000000000000" charset="-122"/>
                          <a:cs typeface="Source Han Sans SC" panose="020B0400000000000000" charset="-122"/>
                        </a:rPr>
                        <a:t>Spring Cloud</a:t>
                      </a:r>
                      <a:r>
                        <a:rPr lang="zh-CN" altLang="en-US" sz="2000" b="0" i="1">
                          <a:latin typeface="Source Han Sans SC" panose="020B0400000000000000" charset="-122"/>
                          <a:ea typeface="Source Han Sans SC" panose="020B0400000000000000" charset="-122"/>
                          <a:cs typeface="Source Han Sans SC" panose="020B0400000000000000" charset="-122"/>
                        </a:rPr>
                        <a:t>配置服务器</a:t>
                      </a:r>
                      <a:endParaRPr lang="zh-CN" altLang="en-US" sz="2000" b="0" i="1">
                        <a:latin typeface="Source Han Sans SC" panose="020B0400000000000000" charset="-122"/>
                        <a:ea typeface="Source Han Sans SC" panose="020B0400000000000000" charset="-122"/>
                        <a:cs typeface="Source Han Sans SC" panose="020B0400000000000000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依赖注入</a:t>
            </a:r>
            <a:r>
              <a:rPr lang="en-US" altLang="zh-CN"/>
              <a:t>Bean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@Autowired</a:t>
            </a:r>
            <a:r>
              <a:rPr lang="zh-CN" altLang="en-US" dirty="0"/>
              <a:t>注入</a:t>
            </a:r>
            <a:endParaRPr lang="zh-CN" altLang="en-US" dirty="0"/>
          </a:p>
          <a:p>
            <a:r>
              <a:rPr lang="en-US" altLang="zh-CN" dirty="0">
                <a:sym typeface="+mn-ea"/>
              </a:rPr>
              <a:t>@Resource</a:t>
            </a:r>
            <a:r>
              <a:rPr lang="zh-CN" altLang="en-US" dirty="0">
                <a:sym typeface="+mn-ea"/>
              </a:rPr>
              <a:t>注入</a:t>
            </a:r>
            <a:r>
              <a:rPr lang="en-US" altLang="zh-CN" dirty="0">
                <a:sym typeface="+mn-ea"/>
              </a:rPr>
              <a:t> 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25450" y="3427730"/>
            <a:ext cx="4109720" cy="10217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400" b="1">
                <a:latin typeface="Source Han Sans SC Bold" panose="020B0400000000000000" charset="-122"/>
                <a:ea typeface="Source Han Sans SC Bold" panose="020B0400000000000000" charset="-122"/>
              </a:rPr>
              <a:t>完成本课程的学习后，你应该能做到以下几点</a:t>
            </a:r>
            <a:endParaRPr lang="zh-CN" altLang="en-US" sz="2400" b="1">
              <a:latin typeface="Source Han Sans SC Bold" panose="020B0400000000000000" charset="-122"/>
              <a:ea typeface="Source Han Sans SC Bold" panose="020B0400000000000000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该注入是</a:t>
            </a:r>
            <a:r>
              <a:rPr lang="en-US" altLang="zh-CN"/>
              <a:t>Spring</a:t>
            </a:r>
            <a:r>
              <a:rPr lang="zh-CN" altLang="en-US"/>
              <a:t>框架提供的注解</a:t>
            </a:r>
            <a:endParaRPr lang="zh-CN" altLang="en-US"/>
          </a:p>
          <a:p>
            <a:r>
              <a:rPr lang="zh-CN" altLang="en-US"/>
              <a:t>可用于构造方法注入，</a:t>
            </a:r>
            <a:r>
              <a:rPr lang="en-US" altLang="zh-CN"/>
              <a:t>set</a:t>
            </a:r>
            <a:r>
              <a:rPr lang="zh-CN" altLang="en-US"/>
              <a:t>方法注入，字段</a:t>
            </a:r>
            <a:r>
              <a:rPr lang="zh-CN" altLang="en-US"/>
              <a:t>注入</a:t>
            </a:r>
            <a:endParaRPr lang="zh-CN" altLang="en-US"/>
          </a:p>
          <a:p>
            <a:r>
              <a:rPr lang="en-US" altLang="zh-CN">
                <a:sym typeface="+mn-ea"/>
              </a:rPr>
              <a:t>@Autowired</a:t>
            </a:r>
            <a:r>
              <a:rPr lang="zh-CN" altLang="en-US">
                <a:sym typeface="+mn-ea"/>
              </a:rPr>
              <a:t>默认是根据类型来匹配的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@Autowired</a:t>
            </a:r>
            <a:r>
              <a:rPr lang="zh-CN" altLang="en-US">
                <a:sym typeface="+mn-ea"/>
              </a:rPr>
              <a:t>注入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4135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构造方法注入（推荐的做法）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@Autowired</a:t>
            </a:r>
            <a:r>
              <a:rPr lang="zh-CN" altLang="en-US"/>
              <a:t>注入方式</a:t>
            </a:r>
            <a:r>
              <a:rPr lang="en-US" altLang="zh-CN"/>
              <a:t>-3</a:t>
            </a:r>
            <a:r>
              <a:rPr lang="zh-CN" altLang="en-US"/>
              <a:t>种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339215" y="1876425"/>
            <a:ext cx="8773160" cy="126000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 </a:t>
            </a: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如果这是唯一的构造方法，该注解是可选的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repo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this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.accountRepository = repo</a:t>
            </a:r>
            <a:r>
              <a:rPr 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内容占位符 3"/>
          <p:cNvSpPr>
            <a:spLocks noGrp="1"/>
          </p:cNvSpPr>
          <p:nvPr/>
        </p:nvSpPr>
        <p:spPr>
          <a:xfrm>
            <a:off x="838200" y="3150870"/>
            <a:ext cx="10515600" cy="641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set</a:t>
            </a:r>
            <a:r>
              <a:rPr lang="zh-CN" altLang="en-US"/>
              <a:t>方法注入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339215" y="3732530"/>
            <a:ext cx="8773160" cy="126000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void setAccountRepository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repo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this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.accountRepository = repo</a:t>
            </a:r>
            <a:r>
              <a:rPr 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6" name="内容占位符 3"/>
          <p:cNvSpPr>
            <a:spLocks noGrp="1"/>
          </p:cNvSpPr>
          <p:nvPr/>
        </p:nvSpPr>
        <p:spPr>
          <a:xfrm>
            <a:off x="838200" y="5009515"/>
            <a:ext cx="10515600" cy="641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字段</a:t>
            </a:r>
            <a:r>
              <a:rPr lang="zh-CN" altLang="en-US"/>
              <a:t>注入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39215" y="5588000"/>
            <a:ext cx="8773160" cy="69786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rivate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accountRepository;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69630" y="1524000"/>
            <a:ext cx="2145030" cy="779145"/>
          </a:xfrm>
          <a:prstGeom prst="rect">
            <a:avLst/>
          </a:prstGeom>
          <a:solidFill>
            <a:schemeClr val="bg1"/>
          </a:solidFill>
          <a:ln w="1270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rgbClr val="850A09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必须存在唯一的匹配</a:t>
            </a:r>
            <a:r>
              <a:rPr lang="zh-CN" altLang="en-US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类型</a:t>
            </a:r>
            <a:r>
              <a:rPr lang="zh-CN" altLang="en-US" sz="2000">
                <a:solidFill>
                  <a:srgbClr val="850A09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的依赖</a:t>
            </a:r>
            <a:endParaRPr lang="zh-CN" altLang="en-US" sz="2000">
              <a:solidFill>
                <a:srgbClr val="850A09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7179945" y="5267325"/>
            <a:ext cx="4396105" cy="60642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16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即便是</a:t>
            </a:r>
            <a:r>
              <a:rPr lang="en-US" altLang="zh-CN" sz="16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private</a:t>
            </a:r>
            <a:r>
              <a:rPr lang="zh-CN" altLang="en-US" sz="16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字段也可以注入</a:t>
            </a:r>
            <a:endParaRPr lang="zh-CN" altLang="en-US" sz="16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但是，不易于单元测试</a:t>
            </a:r>
            <a:endParaRPr lang="en-US" altLang="zh-CN" sz="16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7642860" y="3108960"/>
            <a:ext cx="4396105" cy="60642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16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注意：构造方法注入和</a:t>
            </a:r>
            <a:r>
              <a:rPr lang="en-US" altLang="zh-CN" sz="16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setter</a:t>
            </a:r>
            <a:r>
              <a:rPr lang="zh-CN" altLang="en-US" sz="16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注入均支持多参数注入</a:t>
            </a:r>
            <a:endParaRPr lang="zh-CN" altLang="en-US" sz="16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若需要注入的依赖项不存在，此时会发生</a:t>
            </a:r>
            <a:r>
              <a:rPr lang="zh-CN" altLang="en-US"/>
              <a:t>什么？</a:t>
            </a:r>
            <a:endParaRPr lang="zh-CN" altLang="en-US"/>
          </a:p>
          <a:p>
            <a:pPr marL="457200" lvl="1" indent="0">
              <a:buNone/>
            </a:pPr>
            <a:endParaRPr lang="zh-CN" altLang="en-US"/>
          </a:p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@Autowired</a:t>
            </a:r>
            <a:r>
              <a:rPr lang="zh-CN" altLang="en-US">
                <a:sym typeface="+mn-ea"/>
              </a:rPr>
              <a:t>注入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2357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默认行为：必须的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@Autowired</a:t>
            </a:r>
            <a:r>
              <a:rPr lang="zh-CN" altLang="en-US"/>
              <a:t>依赖：是必须的还是可选的？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339215" y="1927225"/>
            <a:ext cx="8773160" cy="133200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void setAccountRepository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repo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this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.accountRepository = repo</a:t>
            </a:r>
            <a:r>
              <a:rPr 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内容占位符 3"/>
          <p:cNvSpPr>
            <a:spLocks noGrp="1"/>
          </p:cNvSpPr>
          <p:nvPr/>
        </p:nvSpPr>
        <p:spPr>
          <a:xfrm>
            <a:off x="838200" y="3432810"/>
            <a:ext cx="10515600" cy="623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/>
              <a:t>使用</a:t>
            </a:r>
            <a:r>
              <a:rPr lang="en-US" altLang="zh-CN"/>
              <a:t>required</a:t>
            </a:r>
            <a:r>
              <a:rPr lang="zh-CN" altLang="en-US"/>
              <a:t>属性覆盖默认行为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339215" y="4056380"/>
            <a:ext cx="8773160" cy="133200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(required=</a:t>
            </a:r>
            <a:r>
              <a:rPr lang="en-US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false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)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void setAccountRepository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repo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this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.accountRepository = repo</a:t>
            </a:r>
            <a:r>
              <a:rPr 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8863965" y="1705610"/>
            <a:ext cx="2294255" cy="755650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如果依赖项不存在则会出现异常</a:t>
            </a:r>
            <a:endParaRPr lang="zh-CN" altLang="en-US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8863965" y="5027930"/>
            <a:ext cx="2294255" cy="755650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仅当依赖项存在时才会注入</a:t>
            </a:r>
            <a:endParaRPr lang="zh-CN" altLang="en-US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若需要注入的依赖类型对应的实例存在多个，会发生</a:t>
            </a:r>
            <a:r>
              <a:rPr lang="zh-CN" altLang="en-US"/>
              <a:t>什么？</a:t>
            </a:r>
            <a:endParaRPr lang="zh-CN" altLang="en-US"/>
          </a:p>
          <a:p>
            <a:pPr marL="457200" lvl="1" indent="0">
              <a:buNone/>
            </a:pPr>
            <a:endParaRPr lang="zh-CN" altLang="en-US"/>
          </a:p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@Autowired</a:t>
            </a:r>
            <a:r>
              <a:rPr lang="zh-CN" altLang="en-US">
                <a:sym typeface="+mn-ea"/>
              </a:rPr>
              <a:t>注入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自动布线和消除歧义 </a:t>
            </a:r>
            <a:r>
              <a:rPr lang="en-US" altLang="zh-CN"/>
              <a:t>- 1</a:t>
            </a:r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1097280" y="1401445"/>
            <a:ext cx="9996805" cy="159829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AccountRepository accountRepository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97280" y="3248660"/>
            <a:ext cx="9996805" cy="78994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JpaAccountRepository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...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97915" y="4287520"/>
            <a:ext cx="9996805" cy="78994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JdbcAccountRepository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...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793105" y="3928745"/>
            <a:ext cx="3422650" cy="58483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哪一个会被注入呢？</a:t>
            </a:r>
            <a:endParaRPr lang="zh-CN" altLang="en-US" sz="24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1" name="直接箭头连接符 10"/>
          <p:cNvCxnSpPr>
            <a:stCxn id="9" idx="1"/>
          </p:cNvCxnSpPr>
          <p:nvPr/>
        </p:nvCxnSpPr>
        <p:spPr>
          <a:xfrm flipH="1" flipV="1">
            <a:off x="4825365" y="3972560"/>
            <a:ext cx="967740" cy="24892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>
            <a:stCxn id="9" idx="1"/>
          </p:cNvCxnSpPr>
          <p:nvPr/>
        </p:nvCxnSpPr>
        <p:spPr>
          <a:xfrm flipH="1">
            <a:off x="4871720" y="4221480"/>
            <a:ext cx="921385" cy="3359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672465" y="5442585"/>
            <a:ext cx="10846435" cy="870585"/>
          </a:xfrm>
          <a:prstGeom prst="roundRect">
            <a:avLst/>
          </a:prstGeom>
          <a:solidFill>
            <a:srgbClr val="C2FE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002030" y="5459095"/>
            <a:ext cx="985583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当启动时：</a:t>
            </a:r>
            <a:r>
              <a:rPr lang="zh-CN" altLang="en-US" sz="2400" i="1">
                <a:latin typeface="Source Han Sans SC" panose="020B0400000000000000" charset="-122"/>
                <a:ea typeface="Source Han Sans SC" panose="020B0400000000000000" charset="-122"/>
                <a:cs typeface="Source Han Sans SC Regular" panose="020B0400000000000000" charset="-122"/>
              </a:rPr>
              <a:t>NoSuchBeanDefinitionException</a:t>
            </a:r>
            <a:r>
              <a:rPr lang="zh-CN" altLang="en-US" sz="240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, no unique bean of type </a:t>
            </a:r>
            <a:endParaRPr lang="zh-CN" altLang="en-US" sz="2400"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zh-CN" altLang="en-US" sz="240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[AccountRepository] is defined: expected single bean but found 2...</a:t>
            </a:r>
            <a:endParaRPr lang="zh-CN" altLang="en-US" sz="2400"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Spring</a:t>
            </a:r>
            <a:r>
              <a:rPr lang="zh-CN" altLang="en-US"/>
              <a:t>容器是如何工作的</a:t>
            </a: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027295" y="3112770"/>
            <a:ext cx="3608705" cy="1360805"/>
          </a:xfrm>
          <a:prstGeom prst="rect">
            <a:avLst/>
          </a:prstGeom>
          <a:solidFill>
            <a:srgbClr val="533896"/>
          </a:solidFill>
          <a:ln>
            <a:solidFill>
              <a:srgbClr val="0025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Spring</a:t>
            </a:r>
            <a:r>
              <a:rPr lang="zh-CN" altLang="en-US" sz="3200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容器</a:t>
            </a:r>
            <a:endParaRPr lang="zh-CN" altLang="en-US" sz="3200"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027295" y="5247640"/>
            <a:ext cx="3608705" cy="1360805"/>
          </a:xfrm>
          <a:prstGeom prst="rect">
            <a:avLst/>
          </a:prstGeom>
          <a:solidFill>
            <a:srgbClr val="FD8210"/>
          </a:solidFill>
          <a:ln>
            <a:solidFill>
              <a:srgbClr val="0025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lnSpc>
                <a:spcPct val="130000"/>
              </a:lnSpc>
            </a:pPr>
            <a:r>
              <a:rPr lang="zh-CN" altLang="en-US" sz="28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配置完全的应用程序</a:t>
            </a:r>
            <a:br>
              <a:rPr lang="zh-CN" altLang="en-US" sz="28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</a:br>
            <a:r>
              <a:rPr lang="zh-CN" altLang="en-US" sz="28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" panose="020B0400000000000000" charset="-122"/>
              </a:rPr>
              <a:t>随时可用</a:t>
            </a:r>
            <a:endParaRPr lang="zh-CN" altLang="en-US" sz="2800" b="1">
              <a:solidFill>
                <a:schemeClr val="tx1"/>
              </a:solidFill>
              <a:latin typeface="Source Han Sans SC Bold" panose="020B0400000000000000" charset="-122"/>
              <a:ea typeface="Source Han Sans SC Bold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6831965" y="2311400"/>
            <a:ext cx="6985" cy="801370"/>
          </a:xfrm>
          <a:prstGeom prst="straightConnector1">
            <a:avLst/>
          </a:prstGeom>
          <a:ln w="19050">
            <a:solidFill>
              <a:srgbClr val="0025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2" idx="2"/>
          </p:cNvCxnSpPr>
          <p:nvPr/>
        </p:nvCxnSpPr>
        <p:spPr>
          <a:xfrm flipH="1">
            <a:off x="6831330" y="4489450"/>
            <a:ext cx="635" cy="774065"/>
          </a:xfrm>
          <a:prstGeom prst="straightConnector1">
            <a:avLst/>
          </a:prstGeom>
          <a:ln w="19050">
            <a:solidFill>
              <a:srgbClr val="0025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7004050" y="4630420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i="1">
                <a:solidFill>
                  <a:srgbClr val="0000FF"/>
                </a:solidFill>
                <a:latin typeface="Source Han Sans SC" panose="020B0400000000000000" charset="-122"/>
                <a:ea typeface="Source Han Sans SC" panose="020B0400000000000000" charset="-122"/>
              </a:rPr>
              <a:t>创建</a:t>
            </a:r>
            <a:endParaRPr lang="zh-CN" altLang="en-US" sz="2400" i="1">
              <a:solidFill>
                <a:srgbClr val="0000FF"/>
              </a:solidFill>
              <a:latin typeface="Source Han Sans SC" panose="020B0400000000000000" charset="-122"/>
              <a:ea typeface="Source Han Sans SC" panose="020B04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499735" y="1287780"/>
            <a:ext cx="267208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i="1" dirty="0" err="1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你的</a:t>
            </a:r>
            <a:r>
              <a:rPr lang="zh-CN" altLang="en-US" sz="2800" i="1" dirty="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应用程序类</a:t>
            </a:r>
            <a:br>
              <a:rPr lang="zh-CN" altLang="en-US" sz="2800" i="1" dirty="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</a:br>
            <a:r>
              <a:rPr lang="zh-CN" altLang="en-US" sz="2800" i="1" dirty="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（</a:t>
            </a:r>
            <a:r>
              <a:rPr lang="en-US" altLang="zh-CN" sz="2800" i="1" dirty="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POJOs</a:t>
            </a:r>
            <a:r>
              <a:rPr lang="zh-CN" altLang="en-US" sz="2800" i="1" dirty="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）</a:t>
            </a:r>
            <a:endParaRPr lang="zh-CN" altLang="en-US" sz="2800" i="1" dirty="0"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  <p:cxnSp>
        <p:nvCxnSpPr>
          <p:cNvPr id="15" name="直接箭头连接符 14"/>
          <p:cNvCxnSpPr>
            <a:endCxn id="2" idx="1"/>
          </p:cNvCxnSpPr>
          <p:nvPr/>
        </p:nvCxnSpPr>
        <p:spPr>
          <a:xfrm>
            <a:off x="2187575" y="3773805"/>
            <a:ext cx="2839720" cy="19685"/>
          </a:xfrm>
          <a:prstGeom prst="straightConnector1">
            <a:avLst/>
          </a:prstGeom>
          <a:ln w="19050">
            <a:solidFill>
              <a:srgbClr val="0025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611120" y="316801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i="1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配置元数据</a:t>
            </a:r>
            <a:endParaRPr lang="zh-CN" altLang="en-US" sz="2800" i="1"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28361" y="3100674"/>
            <a:ext cx="162095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i="1" dirty="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配置类</a:t>
            </a:r>
            <a:endParaRPr lang="en-US" altLang="zh-CN" sz="2800" i="1" dirty="0"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ctr"/>
            <a:r>
              <a:rPr lang="en-US" altLang="zh-CN" sz="2800" i="1" dirty="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XML</a:t>
            </a:r>
            <a:endParaRPr lang="en-US" altLang="zh-CN" sz="2800" i="1" dirty="0"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ctr"/>
            <a:r>
              <a:rPr lang="zh-CN" altLang="en-US" sz="2800" i="1" dirty="0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组件扫描</a:t>
            </a:r>
            <a:endParaRPr lang="zh-CN" altLang="en-US" sz="2800" i="1" dirty="0"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若注入的类型对应的实例存在多个，则编译报错</a:t>
            </a:r>
            <a:r>
              <a:rPr lang="en-US" altLang="zh-CN"/>
              <a:t>/</a:t>
            </a:r>
            <a:r>
              <a:rPr lang="zh-CN" altLang="en-US"/>
              <a:t>运行时报错，解决办法有</a:t>
            </a:r>
            <a:r>
              <a:rPr lang="en-US" altLang="zh-CN"/>
              <a:t>2</a:t>
            </a:r>
            <a:r>
              <a:rPr lang="zh-CN" altLang="en-US"/>
              <a:t>种：</a:t>
            </a:r>
            <a:endParaRPr lang="zh-CN" altLang="en-US"/>
          </a:p>
          <a:p>
            <a:pPr lvl="1"/>
            <a:r>
              <a:rPr lang="zh-CN" altLang="en-US" sz="2400"/>
              <a:t>注入对象的名称对应某个</a:t>
            </a:r>
            <a:r>
              <a:rPr lang="en-US" altLang="zh-CN" sz="2400"/>
              <a:t>beanId</a:t>
            </a:r>
            <a:r>
              <a:rPr lang="zh-CN" altLang="en-US" sz="2400"/>
              <a:t>，则可以注入成功</a:t>
            </a:r>
            <a:endParaRPr lang="zh-CN" altLang="en-US" sz="2400"/>
          </a:p>
          <a:p>
            <a:pPr lvl="2"/>
            <a:r>
              <a:rPr lang="en-US" altLang="zh-CN" sz="2000"/>
              <a:t>@Autowired</a:t>
            </a:r>
            <a:r>
              <a:rPr lang="zh-CN" altLang="en-US" sz="2000"/>
              <a:t>的注入</a:t>
            </a:r>
            <a:r>
              <a:rPr lang="zh-CN" altLang="en-US" sz="2000"/>
              <a:t>机制：</a:t>
            </a:r>
            <a:endParaRPr lang="zh-CN" altLang="en-US" sz="2000"/>
          </a:p>
          <a:p>
            <a:pPr lvl="3"/>
            <a:r>
              <a:rPr lang="zh-CN" altLang="en-US" sz="1800"/>
              <a:t>先根据类型匹配</a:t>
            </a:r>
            <a:endParaRPr lang="zh-CN" altLang="en-US" sz="1800"/>
          </a:p>
          <a:p>
            <a:pPr lvl="4"/>
            <a:r>
              <a:rPr lang="zh-CN" altLang="en-US"/>
              <a:t>若没有匹配类型，报错</a:t>
            </a:r>
            <a:endParaRPr lang="zh-CN" altLang="en-US"/>
          </a:p>
          <a:p>
            <a:pPr lvl="4"/>
            <a:r>
              <a:rPr lang="zh-CN" altLang="en-US"/>
              <a:t>有匹配类型，对应的实例有多个，则自动根据</a:t>
            </a:r>
            <a:r>
              <a:rPr lang="en-US" altLang="zh-CN"/>
              <a:t>name</a:t>
            </a:r>
            <a:r>
              <a:rPr lang="zh-CN" altLang="en-US"/>
              <a:t>匹配</a:t>
            </a:r>
            <a:endParaRPr lang="zh-CN" altLang="en-US" sz="1800"/>
          </a:p>
          <a:p>
            <a:pPr lvl="1"/>
            <a:r>
              <a:rPr lang="zh-CN" altLang="en-US"/>
              <a:t>添加</a:t>
            </a:r>
            <a:r>
              <a:rPr lang="en-US" altLang="zh-CN"/>
              <a:t>@Qualifer</a:t>
            </a:r>
            <a:r>
              <a:rPr lang="zh-CN" altLang="en-US"/>
              <a:t>注解指定</a:t>
            </a:r>
            <a:r>
              <a:rPr lang="en-US" altLang="zh-CN"/>
              <a:t>beanId</a:t>
            </a:r>
            <a:endParaRPr lang="zh-CN" altLang="en-US"/>
          </a:p>
          <a:p>
            <a:pPr marL="457200" lvl="1" indent="0">
              <a:buNone/>
            </a:pPr>
            <a:endParaRPr lang="zh-CN" altLang="en-US"/>
          </a:p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@Autowired</a:t>
            </a:r>
            <a:r>
              <a:rPr lang="zh-CN" altLang="en-US">
                <a:sym typeface="+mn-ea"/>
              </a:rPr>
              <a:t>注入歧义</a:t>
            </a:r>
            <a:r>
              <a:rPr lang="zh-CN" altLang="en-US">
                <a:sym typeface="+mn-ea"/>
              </a:rPr>
              <a:t>问题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5278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使用 </a:t>
            </a:r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</a:rPr>
              <a:t>@Qualifer</a:t>
            </a:r>
            <a:r>
              <a:rPr lang="en-US" altLang="zh-CN"/>
              <a:t> </a:t>
            </a:r>
            <a:r>
              <a:rPr lang="zh-CN" altLang="en-US"/>
              <a:t>注解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自动布线和消除歧义 </a:t>
            </a:r>
            <a:r>
              <a:rPr lang="en-US" altLang="zh-CN">
                <a:sym typeface="+mn-ea"/>
              </a:rPr>
              <a:t>- 2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68375" y="1956435"/>
            <a:ext cx="10255250" cy="192087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@Qualifer(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jdbcAccountRepository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 </a:t>
            </a:r>
            <a:endParaRPr lang="en-US" altLang="zh-CN" sz="2000" b="1">
              <a:solidFill>
                <a:schemeClr val="tx1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                                                              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AccountRepository accountRepository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68375" y="4045585"/>
            <a:ext cx="10254615" cy="70993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jpaAccountRepository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JpaAccountRepository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...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68375" y="4923790"/>
            <a:ext cx="10255250" cy="78994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jdbcAccountRepository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JdbcAccountRepository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...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673100" y="5882005"/>
            <a:ext cx="10846435" cy="720000"/>
          </a:xfrm>
          <a:prstGeom prst="round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截屏2021-04-16 17.40.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945" y="5957570"/>
            <a:ext cx="608178" cy="57912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598930" y="5915025"/>
            <a:ext cx="9624060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lang="en-US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@Qualifer</a:t>
            </a:r>
            <a:r>
              <a:rPr lang="zh-CN" altLang="en-US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也适用于方法注入和属性注入。</a:t>
            </a:r>
            <a:endParaRPr lang="zh-CN" altLang="en-US" b="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marL="0" indent="0" algn="l"/>
            <a:r>
              <a:rPr lang="zh-CN" altLang="en-US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组件的名称应该不体现实现细节，除非同一个接口有</a:t>
            </a:r>
            <a:r>
              <a:rPr lang="en-US" altLang="zh-CN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2</a:t>
            </a:r>
            <a:r>
              <a:rPr lang="zh-CN" altLang="en-US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个相同的实现（如上所示）</a:t>
            </a:r>
            <a:endParaRPr lang="zh-CN" altLang="en-US" b="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9836785" y="4541520"/>
            <a:ext cx="1682750" cy="58483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 ID</a:t>
            </a:r>
            <a:endParaRPr lang="en-US" altLang="zh-CN" sz="24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1" name="直接箭头连接符 10"/>
          <p:cNvCxnSpPr>
            <a:stCxn id="9" idx="1"/>
          </p:cNvCxnSpPr>
          <p:nvPr/>
        </p:nvCxnSpPr>
        <p:spPr>
          <a:xfrm flipH="1" flipV="1">
            <a:off x="5945505" y="4260215"/>
            <a:ext cx="3891280" cy="57404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stCxn id="9" idx="1"/>
          </p:cNvCxnSpPr>
          <p:nvPr/>
        </p:nvCxnSpPr>
        <p:spPr>
          <a:xfrm flipH="1">
            <a:off x="6037580" y="4834255"/>
            <a:ext cx="3799205" cy="3492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9940925" y="2295525"/>
            <a:ext cx="1682750" cy="58483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qualifer</a:t>
            </a:r>
            <a:endParaRPr lang="en-US" altLang="zh-CN" sz="24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3" name="直接箭头连接符 12"/>
          <p:cNvCxnSpPr>
            <a:stCxn id="12" idx="1"/>
          </p:cNvCxnSpPr>
          <p:nvPr/>
        </p:nvCxnSpPr>
        <p:spPr>
          <a:xfrm flipH="1">
            <a:off x="7746365" y="2588260"/>
            <a:ext cx="2194560" cy="2978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5574030" cy="4722495"/>
          </a:xfrm>
        </p:spPr>
        <p:txBody>
          <a:bodyPr>
            <a:normAutofit/>
          </a:bodyPr>
          <a:lstStyle/>
          <a:p>
            <a:r>
              <a:rPr lang="en-US" altLang="zh-CN"/>
              <a:t> </a:t>
            </a:r>
            <a:r>
              <a:rPr lang="zh-CN" altLang="en-US"/>
              <a:t>自动布线的规则</a:t>
            </a:r>
            <a:endParaRPr lang="zh-CN" altLang="en-US"/>
          </a:p>
          <a:p>
            <a:pPr marL="914400" lvl="1" indent="-457200">
              <a:buAutoNum type="arabicPeriod"/>
            </a:pPr>
            <a:r>
              <a:rPr lang="zh-CN" altLang="en-US"/>
              <a:t> 查找与所需类型匹配的唯一</a:t>
            </a:r>
            <a:r>
              <a:rPr lang="en-US" altLang="zh-CN"/>
              <a:t>bean</a:t>
            </a:r>
            <a:endParaRPr lang="en-US" altLang="zh-CN"/>
          </a:p>
          <a:p>
            <a:pPr marL="914400" lvl="1" indent="-457200">
              <a:buAutoNum type="arabicPeriod"/>
            </a:pPr>
            <a:r>
              <a:rPr lang="en-US" altLang="zh-CN"/>
              <a:t> </a:t>
            </a:r>
            <a:r>
              <a:rPr lang="zh-CN" altLang="en-US"/>
              <a:t>如果提供了 </a:t>
            </a:r>
            <a:r>
              <a:rPr lang="en-US" altLang="zh-CN"/>
              <a:t>@Qualifer </a:t>
            </a:r>
            <a:r>
              <a:rPr lang="zh-CN" altLang="en-US"/>
              <a:t>则使用</a:t>
            </a:r>
            <a:endParaRPr lang="en-US" altLang="zh-CN"/>
          </a:p>
          <a:p>
            <a:pPr marL="914400" lvl="1" indent="-457200">
              <a:buAutoNum type="arabicPeriod"/>
            </a:pPr>
            <a:r>
              <a:rPr lang="en-US" altLang="zh-CN"/>
              <a:t> </a:t>
            </a:r>
            <a:r>
              <a:rPr lang="zh-CN" altLang="en-US"/>
              <a:t>尝试根据名称查找匹配的</a:t>
            </a:r>
            <a:r>
              <a:rPr lang="en-US" altLang="zh-CN"/>
              <a:t>bean</a:t>
            </a:r>
            <a:endParaRPr lang="en-US" altLang="zh-CN"/>
          </a:p>
          <a:p>
            <a:r>
              <a:rPr lang="zh-CN" altLang="en-US"/>
              <a:t> 示例</a:t>
            </a:r>
            <a:endParaRPr lang="zh-CN" altLang="en-US"/>
          </a:p>
          <a:p>
            <a:pPr lvl="1"/>
            <a:r>
              <a:rPr lang="zh-CN" altLang="en-US"/>
              <a:t> 我们有多个</a:t>
            </a:r>
            <a:r>
              <a:rPr lang="en-US" altLang="zh-CN"/>
              <a:t>Queue bean</a:t>
            </a:r>
            <a:endParaRPr lang="en-US" altLang="zh-CN"/>
          </a:p>
          <a:p>
            <a:pPr lvl="1"/>
            <a:r>
              <a:rPr lang="en-US" altLang="zh-CN"/>
              <a:t> Spring</a:t>
            </a:r>
            <a:r>
              <a:rPr lang="zh-CN" altLang="en-US"/>
              <a:t>会查找</a:t>
            </a:r>
            <a:r>
              <a:rPr lang="en-US" altLang="zh-CN"/>
              <a:t>id</a:t>
            </a:r>
            <a:r>
              <a:rPr lang="zh-CN" altLang="en-US"/>
              <a:t>被设置为“</a:t>
            </a:r>
            <a:r>
              <a:rPr lang="en-US" altLang="zh-CN"/>
              <a:t>ack</a:t>
            </a:r>
            <a:r>
              <a:rPr lang="zh-CN" altLang="en-US"/>
              <a:t>”的</a:t>
            </a:r>
            <a:r>
              <a:rPr lang="en-US" altLang="zh-CN"/>
              <a:t>bean</a:t>
            </a:r>
            <a:endParaRPr lang="en-US" altLang="zh-CN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自动布线和消除歧义 </a:t>
            </a:r>
            <a:r>
              <a:rPr lang="en-US" altLang="zh-CN">
                <a:sym typeface="+mn-ea"/>
              </a:rPr>
              <a:t>- 3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7690485" y="1430655"/>
            <a:ext cx="3588385" cy="131000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MyBean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Queue 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ack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951980" y="3073400"/>
            <a:ext cx="4326890" cy="131000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void setQueue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Queue 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ack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951980" y="4716145"/>
            <a:ext cx="4326890" cy="77978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private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Queue 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ack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591935" y="1430655"/>
            <a:ext cx="0" cy="525335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6951980" y="6026150"/>
            <a:ext cx="4326890" cy="58483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查找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id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为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“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ack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”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的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Queue bean</a:t>
            </a:r>
            <a:endParaRPr lang="en-US" altLang="zh-CN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247713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来自</a:t>
            </a:r>
            <a:r>
              <a:rPr lang="en-US" altLang="zh-CN"/>
              <a:t>JSR-250</a:t>
            </a:r>
            <a:r>
              <a:rPr lang="zh-CN" altLang="en-US"/>
              <a:t>，能被</a:t>
            </a:r>
            <a:r>
              <a:rPr lang="en-US" altLang="zh-CN"/>
              <a:t>EJB 3.0</a:t>
            </a:r>
            <a:r>
              <a:rPr lang="zh-CN" altLang="en-US"/>
              <a:t>和</a:t>
            </a:r>
            <a:r>
              <a:rPr lang="en-US" altLang="zh-CN"/>
              <a:t>Spring</a:t>
            </a:r>
            <a:r>
              <a:rPr lang="zh-CN" altLang="en-US"/>
              <a:t>支持</a:t>
            </a:r>
            <a:endParaRPr lang="zh-CN" altLang="en-US"/>
          </a:p>
          <a:p>
            <a:pPr lvl="1"/>
            <a:r>
              <a:rPr lang="zh-CN" altLang="en-US"/>
              <a:t> 根据名称，而不是类型来识别依赖项</a:t>
            </a:r>
            <a:endParaRPr lang="zh-CN" altLang="en-US"/>
          </a:p>
          <a:p>
            <a:pPr lvl="2"/>
            <a:r>
              <a:rPr lang="zh-CN" altLang="en-US"/>
              <a:t> 名称是</a:t>
            </a:r>
            <a:r>
              <a:rPr lang="en-US" altLang="zh-CN"/>
              <a:t>Spring</a:t>
            </a:r>
            <a:r>
              <a:rPr lang="zh-CN" altLang="en-US"/>
              <a:t>的</a:t>
            </a:r>
            <a:r>
              <a:rPr lang="en-US" altLang="zh-CN"/>
              <a:t>Bean</a:t>
            </a:r>
            <a:r>
              <a:rPr lang="zh-CN" altLang="en-US"/>
              <a:t>名称</a:t>
            </a:r>
            <a:endParaRPr lang="zh-CN" altLang="en-US"/>
          </a:p>
          <a:p>
            <a:pPr lvl="2"/>
            <a:r>
              <a:rPr lang="zh-CN" altLang="en-US"/>
              <a:t> </a:t>
            </a:r>
            <a:r>
              <a:rPr lang="en-US" altLang="zh-CN"/>
              <a:t>@Autowired</a:t>
            </a:r>
            <a:r>
              <a:rPr lang="zh-CN" altLang="en-US"/>
              <a:t>是根据类型来匹配的</a:t>
            </a:r>
            <a:endParaRPr lang="zh-CN" altLang="en-US"/>
          </a:p>
          <a:p>
            <a:r>
              <a:rPr lang="zh-CN" altLang="en-US"/>
              <a:t> 仅支持</a:t>
            </a:r>
            <a:r>
              <a:rPr lang="en-US" altLang="zh-CN"/>
              <a:t>Setter</a:t>
            </a:r>
            <a:r>
              <a:rPr lang="zh-CN" altLang="en-US"/>
              <a:t>和字段注入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@Resource</a:t>
            </a:r>
            <a:endParaRPr lang="en-US" altLang="zh-CN"/>
          </a:p>
        </p:txBody>
      </p:sp>
      <p:sp>
        <p:nvSpPr>
          <p:cNvPr id="3" name="矩形 2"/>
          <p:cNvSpPr/>
          <p:nvPr/>
        </p:nvSpPr>
        <p:spPr>
          <a:xfrm>
            <a:off x="1339215" y="3954145"/>
            <a:ext cx="8773160" cy="131064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Resource(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name=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jdbcAccountRepository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void setAccountRepository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repo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this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.accountRepository = repo</a:t>
            </a:r>
            <a:r>
              <a:rPr 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39215" y="5523230"/>
            <a:ext cx="8773160" cy="73596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Resource(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name=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jdbcAccountRepository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rivate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accountRepository;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9195435" y="4486910"/>
            <a:ext cx="2158365" cy="42862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Setter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注入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9195435" y="5676900"/>
            <a:ext cx="2158365" cy="42862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字段注入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当没有提供名称时：</a:t>
            </a:r>
            <a:endParaRPr lang="zh-CN" altLang="en-US"/>
          </a:p>
          <a:p>
            <a:pPr lvl="1"/>
            <a:r>
              <a:rPr lang="zh-CN" altLang="en-US"/>
              <a:t> 根据属性</a:t>
            </a:r>
            <a:r>
              <a:rPr lang="en-US" altLang="zh-CN"/>
              <a:t>/</a:t>
            </a:r>
            <a:r>
              <a:rPr lang="zh-CN" altLang="en-US"/>
              <a:t>字段的名称进行推断</a:t>
            </a:r>
            <a:endParaRPr lang="zh-CN" altLang="en-US"/>
          </a:p>
          <a:p>
            <a:pPr lvl="1"/>
            <a:r>
              <a:rPr lang="zh-CN" altLang="en-US"/>
              <a:t> 若找不到匹配的</a:t>
            </a:r>
            <a:r>
              <a:rPr lang="en-US" altLang="zh-CN"/>
              <a:t>name,</a:t>
            </a:r>
            <a:r>
              <a:rPr lang="zh-CN" altLang="en-US"/>
              <a:t>则直接回退到根据类型注入</a:t>
            </a:r>
            <a:endParaRPr lang="zh-CN" altLang="en-US"/>
          </a:p>
          <a:p>
            <a:r>
              <a:rPr lang="zh-CN" altLang="en-US"/>
              <a:t> 示例</a:t>
            </a:r>
            <a:endParaRPr lang="zh-CN" altLang="en-US"/>
          </a:p>
          <a:p>
            <a:pPr lvl="1"/>
            <a:r>
              <a:rPr lang="zh-CN" altLang="en-US"/>
              <a:t> 查找名为</a:t>
            </a:r>
            <a:r>
              <a:rPr lang="en-US" altLang="zh-CN" i="1">
                <a:latin typeface="Source Han Sans SC" panose="020B0400000000000000" charset="-122"/>
                <a:ea typeface="Source Han Sans SC" panose="020B0400000000000000" charset="-122"/>
              </a:rPr>
              <a:t>accountRepository</a:t>
            </a:r>
            <a:r>
              <a:rPr lang="zh-CN" altLang="en-US"/>
              <a:t>的</a:t>
            </a:r>
            <a:r>
              <a:rPr lang="en-US" altLang="zh-CN"/>
              <a:t>Bean</a:t>
            </a:r>
            <a:endParaRPr lang="en-US" altLang="zh-CN"/>
          </a:p>
          <a:p>
            <a:pPr lvl="2"/>
            <a:r>
              <a:rPr lang="en-US" altLang="zh-CN"/>
              <a:t> </a:t>
            </a:r>
            <a:r>
              <a:rPr lang="zh-CN" altLang="en-US"/>
              <a:t>因为方法名称是</a:t>
            </a:r>
            <a:r>
              <a:rPr lang="en-US" altLang="zh-CN" b="1" i="1">
                <a:latin typeface="Source Han Sans SC Bold" panose="020B0400000000000000" charset="-122"/>
                <a:ea typeface="Source Han Sans SC Bold" panose="020B0400000000000000" charset="-122"/>
              </a:rPr>
              <a:t>set</a:t>
            </a:r>
            <a:r>
              <a:rPr lang="en-US" altLang="zh-CN" i="1">
                <a:latin typeface="Source Han Sans SC" panose="020B0400000000000000" charset="-122"/>
                <a:ea typeface="Source Han Sans SC" panose="020B0400000000000000" charset="-122"/>
              </a:rPr>
              <a:t>AccountRepository</a:t>
            </a:r>
            <a:endParaRPr lang="en-US" altLang="zh-CN"/>
          </a:p>
          <a:p>
            <a:pPr lvl="1"/>
            <a:r>
              <a:rPr lang="en-US" altLang="zh-CN"/>
              <a:t> </a:t>
            </a:r>
            <a:r>
              <a:rPr lang="zh-CN" altLang="en-US"/>
              <a:t>然后，查找类型为</a:t>
            </a:r>
            <a:r>
              <a:rPr lang="en-US" altLang="zh-CN" i="1">
                <a:latin typeface="Source Han Sans SC" panose="020B0400000000000000" charset="-122"/>
                <a:ea typeface="Source Han Sans SC" panose="020B0400000000000000" charset="-122"/>
              </a:rPr>
              <a:t>AccountRepository</a:t>
            </a:r>
            <a:r>
              <a:rPr lang="zh-CN" altLang="en-US"/>
              <a:t>的</a:t>
            </a:r>
            <a:r>
              <a:rPr lang="en-US" altLang="zh-CN"/>
              <a:t>Bean</a:t>
            </a:r>
            <a:endParaRPr lang="en-US" altLang="zh-CN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关于</a:t>
            </a:r>
            <a:r>
              <a:rPr lang="en-US" altLang="zh-CN"/>
              <a:t>@Resource</a:t>
            </a:r>
            <a:endParaRPr lang="en-US" altLang="zh-CN"/>
          </a:p>
        </p:txBody>
      </p:sp>
      <p:sp>
        <p:nvSpPr>
          <p:cNvPr id="14" name="圆角矩形 13"/>
          <p:cNvSpPr/>
          <p:nvPr/>
        </p:nvSpPr>
        <p:spPr>
          <a:xfrm>
            <a:off x="6550025" y="1303655"/>
            <a:ext cx="4907280" cy="750570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@Autowired</a:t>
            </a:r>
            <a:r>
              <a:rPr lang="zh-CN" altLang="en-US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：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先根据类型，再根据名称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  <a:p>
            <a:pPr algn="l"/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@Resource</a:t>
            </a:r>
            <a:r>
              <a:rPr lang="zh-CN" altLang="en-US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：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先根据名称，再根据类型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39215" y="4909820"/>
            <a:ext cx="8773160" cy="131064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Resource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void setAccountRepository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repo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 {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this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.accountRepository = repo</a:t>
            </a:r>
            <a:r>
              <a:rPr 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5450" y="1445895"/>
            <a:ext cx="4847590" cy="1379220"/>
          </a:xfrm>
        </p:spPr>
        <p:txBody>
          <a:bodyPr/>
          <a:lstStyle/>
          <a:p>
            <a:r>
              <a:rPr lang="en-US" altLang="zh-CN">
                <a:sym typeface="+mn-ea"/>
              </a:rPr>
              <a:t>Stereotype</a:t>
            </a:r>
            <a:r>
              <a:rPr lang="zh-CN" altLang="en-US">
                <a:sym typeface="+mn-ea"/>
              </a:rPr>
              <a:t>注解</a:t>
            </a:r>
            <a:br>
              <a:rPr lang="zh-CN" altLang="en-US"/>
            </a:br>
            <a:r>
              <a:rPr lang="zh-CN" altLang="en-US"/>
              <a:t>和</a:t>
            </a:r>
            <a:r>
              <a:rPr lang="en-US" altLang="zh-CN"/>
              <a:t>Meta</a:t>
            </a:r>
            <a:r>
              <a:rPr lang="zh-CN" altLang="en-US"/>
              <a:t>注解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>
                <a:sym typeface="+mn-ea"/>
              </a:rPr>
              <a:t>Stereotype</a:t>
            </a:r>
            <a:r>
              <a:rPr lang="zh-CN" altLang="en-US">
                <a:sym typeface="+mn-ea"/>
              </a:rPr>
              <a:t>注解</a:t>
            </a:r>
            <a:endParaRPr lang="zh-CN" altLang="en-US"/>
          </a:p>
          <a:p>
            <a:r>
              <a:rPr lang="en-US" altLang="zh-CN">
                <a:sym typeface="+mn-ea"/>
              </a:rPr>
              <a:t>Meta</a:t>
            </a:r>
            <a:r>
              <a:rPr lang="zh-CN" altLang="en-US">
                <a:sym typeface="+mn-ea"/>
              </a:rPr>
              <a:t>注解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25450" y="3427730"/>
            <a:ext cx="4109720" cy="10217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400" b="1">
                <a:latin typeface="Source Han Sans SC Bold" panose="020B0400000000000000" charset="-122"/>
                <a:ea typeface="Source Han Sans SC Bold" panose="020B0400000000000000" charset="-122"/>
              </a:rPr>
              <a:t>完成本课程的学习后，你应该能做到以下几点</a:t>
            </a:r>
            <a:endParaRPr lang="zh-CN" altLang="en-US" sz="2400" b="1">
              <a:latin typeface="Source Han Sans SC Bold" panose="020B0400000000000000" charset="-122"/>
              <a:ea typeface="Source Han Sans SC Bold" panose="020B0400000000000000" charset="-122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12649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组件扫描会检查自身就带有</a:t>
            </a:r>
            <a:r>
              <a:rPr lang="en-US" altLang="zh-CN"/>
              <a:t>@Component</a:t>
            </a:r>
            <a:r>
              <a:rPr lang="zh-CN" altLang="en-US"/>
              <a:t>注解的那些注解</a:t>
            </a:r>
            <a:endParaRPr lang="zh-CN" altLang="en-US"/>
          </a:p>
          <a:p>
            <a:pPr lvl="1"/>
            <a:r>
              <a:rPr lang="zh-CN" altLang="en-US"/>
              <a:t> 也就是所谓的</a:t>
            </a:r>
            <a:r>
              <a:rPr lang="en-US" altLang="zh-CN"/>
              <a:t>Stereotype</a:t>
            </a:r>
            <a:r>
              <a:rPr lang="zh-CN" altLang="en-US"/>
              <a:t>注解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Stereotype</a:t>
            </a:r>
            <a:r>
              <a:rPr lang="zh-CN" altLang="en-US"/>
              <a:t>注解</a:t>
            </a:r>
            <a:r>
              <a:rPr lang="en-US" altLang="zh-CN"/>
              <a:t>(</a:t>
            </a:r>
            <a:r>
              <a:rPr lang="zh-CN" altLang="en-US"/>
              <a:t>组合注解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838200" y="2520950"/>
            <a:ext cx="4944110" cy="51562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omponentScan(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38200" y="3650615"/>
            <a:ext cx="4944110" cy="167132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Service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 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245350" y="3333750"/>
            <a:ext cx="4108450" cy="198818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Target(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{ElementType.</a:t>
            </a:r>
            <a:r>
              <a:rPr lang="en-US" altLang="zh-CN" sz="2000" i="1">
                <a:solidFill>
                  <a:srgbClr val="0000FF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TYPE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}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en-US" altLang="zh-CN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...</a:t>
            </a:r>
            <a:endParaRPr lang="en-US" altLang="zh-CN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@Component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@interface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Service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cxnSp>
        <p:nvCxnSpPr>
          <p:cNvPr id="11" name="直接箭头连接符 10"/>
          <p:cNvCxnSpPr>
            <a:stCxn id="7" idx="2"/>
            <a:endCxn id="2" idx="0"/>
          </p:cNvCxnSpPr>
          <p:nvPr/>
        </p:nvCxnSpPr>
        <p:spPr>
          <a:xfrm>
            <a:off x="3310255" y="3048000"/>
            <a:ext cx="0" cy="61404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>
            <a:stCxn id="2" idx="3"/>
            <a:endCxn id="3" idx="1"/>
          </p:cNvCxnSpPr>
          <p:nvPr/>
        </p:nvCxnSpPr>
        <p:spPr>
          <a:xfrm flipV="1">
            <a:off x="5782310" y="4339590"/>
            <a:ext cx="1463040" cy="1581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310255" y="3143885"/>
            <a:ext cx="8959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i="1">
                <a:latin typeface="Source Han Sans SC" panose="020B0400000000000000" charset="-122"/>
                <a:ea typeface="Source Han Sans SC" panose="020B0400000000000000" charset="-122"/>
              </a:rPr>
              <a:t>扫描</a:t>
            </a:r>
            <a:endParaRPr lang="zh-CN" altLang="en-US" sz="2000" i="1">
              <a:latin typeface="Source Han Sans SC" panose="020B0400000000000000" charset="-122"/>
              <a:ea typeface="Source Han Sans SC" panose="020B04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955280" y="2934970"/>
            <a:ext cx="28359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i="1">
                <a:latin typeface="Source Han Sans SC" panose="020B0400000000000000" charset="-122"/>
                <a:ea typeface="Source Han Sans SC" panose="020B0400000000000000" charset="-122"/>
              </a:rPr>
              <a:t>@Service</a:t>
            </a:r>
            <a:r>
              <a:rPr lang="zh-CN" altLang="en-US" sz="2000" i="1">
                <a:latin typeface="Source Han Sans SC" panose="020B0400000000000000" charset="-122"/>
                <a:ea typeface="Source Han Sans SC" panose="020B0400000000000000" charset="-122"/>
              </a:rPr>
              <a:t>注解的声明</a:t>
            </a:r>
            <a:endParaRPr lang="zh-CN" altLang="en-US" sz="2000" i="1">
              <a:latin typeface="Source Han Sans SC" panose="020B0400000000000000" charset="-122"/>
              <a:ea typeface="Source Han Sans SC" panose="020B0400000000000000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73100" y="5850890"/>
            <a:ext cx="10846435" cy="720000"/>
          </a:xfrm>
          <a:prstGeom prst="round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截屏2021-04-16 17.40.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945" y="5930900"/>
            <a:ext cx="608178" cy="57912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599565" y="6011545"/>
            <a:ext cx="951992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@Service</a:t>
            </a:r>
            <a:r>
              <a:rPr lang="zh-CN" alt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注解是</a:t>
            </a:r>
            <a:r>
              <a:rPr lang="en-US" altLang="zh-CN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Spring</a:t>
            </a:r>
            <a:r>
              <a:rPr lang="zh-CN" alt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框架的一部分。</a:t>
            </a:r>
            <a:endParaRPr lang="zh-CN" altLang="en-US" sz="2000" b="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64210"/>
          </a:xfrm>
        </p:spPr>
        <p:txBody>
          <a:bodyPr/>
          <a:lstStyle/>
          <a:p>
            <a:r>
              <a:rPr lang="en-US" altLang="zh-CN"/>
              <a:t> Spring</a:t>
            </a:r>
            <a:r>
              <a:rPr lang="zh-CN" altLang="en-US"/>
              <a:t>框架的</a:t>
            </a:r>
            <a:r>
              <a:rPr lang="en-US" altLang="zh-CN"/>
              <a:t>Stereotype</a:t>
            </a:r>
            <a:r>
              <a:rPr lang="zh-CN" altLang="en-US"/>
              <a:t>注解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预定义的</a:t>
            </a:r>
            <a:r>
              <a:rPr lang="en-US" altLang="zh-CN"/>
              <a:t>Stereotype</a:t>
            </a:r>
            <a:r>
              <a:rPr lang="zh-CN" altLang="en-US"/>
              <a:t>注解</a:t>
            </a:r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655185" y="2439670"/>
            <a:ext cx="2740660" cy="946785"/>
          </a:xfrm>
          <a:prstGeom prst="ellipse">
            <a:avLst/>
          </a:prstGeom>
          <a:solidFill>
            <a:srgbClr val="FFFF8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@Component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838200" y="2665095"/>
            <a:ext cx="2232000" cy="495935"/>
          </a:xfrm>
          <a:prstGeom prst="roundRect">
            <a:avLst>
              <a:gd name="adj" fmla="val 14522"/>
            </a:avLst>
          </a:prstGeom>
          <a:solidFill>
            <a:srgbClr val="8BFF5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@Service</a:t>
            </a:r>
            <a:endParaRPr 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742440" y="4223385"/>
            <a:ext cx="2232000" cy="495935"/>
          </a:xfrm>
          <a:prstGeom prst="roundRect">
            <a:avLst>
              <a:gd name="adj" fmla="val 14522"/>
            </a:avLst>
          </a:prstGeom>
          <a:solidFill>
            <a:srgbClr val="39115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bg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@Repository</a:t>
            </a:r>
            <a:endParaRPr lang="en-US" sz="2000">
              <a:solidFill>
                <a:schemeClr val="bg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4909185" y="4223385"/>
            <a:ext cx="2232000" cy="495935"/>
          </a:xfrm>
          <a:prstGeom prst="roundRect">
            <a:avLst>
              <a:gd name="adj" fmla="val 14522"/>
            </a:avLst>
          </a:prstGeom>
          <a:solidFill>
            <a:srgbClr val="FDC087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@Controller</a:t>
            </a:r>
            <a:endParaRPr 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8076565" y="4223385"/>
            <a:ext cx="2232000" cy="495935"/>
          </a:xfrm>
          <a:prstGeom prst="roundRect">
            <a:avLst>
              <a:gd name="adj" fmla="val 14522"/>
            </a:avLst>
          </a:prstGeom>
          <a:solidFill>
            <a:srgbClr val="FCBCF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@RestController</a:t>
            </a:r>
            <a:endParaRPr 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8980805" y="2665095"/>
            <a:ext cx="2232000" cy="495935"/>
          </a:xfrm>
          <a:prstGeom prst="roundRect">
            <a:avLst>
              <a:gd name="adj" fmla="val 14522"/>
            </a:avLst>
          </a:prstGeom>
          <a:solidFill>
            <a:srgbClr val="C2DDE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@Configuration</a:t>
            </a:r>
            <a:endParaRPr 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0" name="直接箭头连接符 9"/>
          <p:cNvCxnSpPr>
            <a:stCxn id="8" idx="4"/>
            <a:endCxn id="3" idx="0"/>
          </p:cNvCxnSpPr>
          <p:nvPr/>
        </p:nvCxnSpPr>
        <p:spPr>
          <a:xfrm>
            <a:off x="6025515" y="3386455"/>
            <a:ext cx="0" cy="83693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8" idx="2"/>
            <a:endCxn id="9" idx="3"/>
          </p:cNvCxnSpPr>
          <p:nvPr/>
        </p:nvCxnSpPr>
        <p:spPr>
          <a:xfrm flipH="1">
            <a:off x="3070225" y="2913380"/>
            <a:ext cx="158496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8" idx="5"/>
            <a:endCxn id="6" idx="0"/>
          </p:cNvCxnSpPr>
          <p:nvPr/>
        </p:nvCxnSpPr>
        <p:spPr>
          <a:xfrm>
            <a:off x="6994525" y="3248025"/>
            <a:ext cx="2198370" cy="9753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8" idx="6"/>
            <a:endCxn id="7" idx="1"/>
          </p:cNvCxnSpPr>
          <p:nvPr/>
        </p:nvCxnSpPr>
        <p:spPr>
          <a:xfrm>
            <a:off x="7395845" y="2913380"/>
            <a:ext cx="158496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8" idx="3"/>
            <a:endCxn id="2" idx="0"/>
          </p:cNvCxnSpPr>
          <p:nvPr/>
        </p:nvCxnSpPr>
        <p:spPr>
          <a:xfrm flipH="1">
            <a:off x="2858770" y="3248025"/>
            <a:ext cx="2197735" cy="9753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536575" y="3161030"/>
            <a:ext cx="28359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i="1">
                <a:latin typeface="Source Han Sans SC" panose="020B0400000000000000" charset="-122"/>
                <a:ea typeface="Source Han Sans SC" panose="020B0400000000000000" charset="-122"/>
              </a:rPr>
              <a:t>业务类</a:t>
            </a:r>
            <a:endParaRPr lang="zh-CN" altLang="en-US" sz="2000" i="1">
              <a:latin typeface="Source Han Sans SC" panose="020B0400000000000000" charset="-122"/>
              <a:ea typeface="Source Han Sans SC" panose="020B04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40815" y="4719320"/>
            <a:ext cx="28359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i="1">
                <a:latin typeface="Source Han Sans SC" panose="020B0400000000000000" charset="-122"/>
                <a:ea typeface="Source Han Sans SC" panose="020B0400000000000000" charset="-122"/>
              </a:rPr>
              <a:t>数据访问类</a:t>
            </a:r>
            <a:endParaRPr lang="zh-CN" altLang="en-US" sz="2000" i="1">
              <a:latin typeface="Source Han Sans SC" panose="020B0400000000000000" charset="-122"/>
              <a:ea typeface="Source Han Sans SC" panose="020B04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250305" y="4719320"/>
            <a:ext cx="28359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i="1">
                <a:latin typeface="Source Han Sans SC" panose="020B0400000000000000" charset="-122"/>
                <a:ea typeface="Source Han Sans SC" panose="020B0400000000000000" charset="-122"/>
              </a:rPr>
              <a:t>Web</a:t>
            </a:r>
            <a:r>
              <a:rPr lang="zh-CN" altLang="en-US" sz="2000" i="1">
                <a:latin typeface="Source Han Sans SC" panose="020B0400000000000000" charset="-122"/>
                <a:ea typeface="Source Han Sans SC" panose="020B0400000000000000" charset="-122"/>
              </a:rPr>
              <a:t>类（</a:t>
            </a:r>
            <a:r>
              <a:rPr lang="en-US" altLang="zh-CN" sz="2000" i="1">
                <a:latin typeface="Source Han Sans SC" panose="020B0400000000000000" charset="-122"/>
                <a:ea typeface="Source Han Sans SC" panose="020B0400000000000000" charset="-122"/>
              </a:rPr>
              <a:t>Spring MVC</a:t>
            </a:r>
            <a:r>
              <a:rPr lang="zh-CN" altLang="en-US" sz="2000" i="1">
                <a:latin typeface="Source Han Sans SC" panose="020B0400000000000000" charset="-122"/>
                <a:ea typeface="Source Han Sans SC" panose="020B0400000000000000" charset="-122"/>
              </a:rPr>
              <a:t>）</a:t>
            </a:r>
            <a:endParaRPr lang="zh-CN" altLang="en-US" sz="2000" i="1">
              <a:latin typeface="Source Han Sans SC" panose="020B0400000000000000" charset="-122"/>
              <a:ea typeface="Source Han Sans SC" panose="020B04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678545" y="3161030"/>
            <a:ext cx="28359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i="1">
                <a:latin typeface="Source Han Sans SC" panose="020B0400000000000000" charset="-122"/>
                <a:ea typeface="Source Han Sans SC" panose="020B0400000000000000" charset="-122"/>
              </a:rPr>
              <a:t>Java</a:t>
            </a:r>
            <a:r>
              <a:rPr lang="zh-CN" altLang="en-US" sz="2000" i="1">
                <a:latin typeface="Source Han Sans SC" panose="020B0400000000000000" charset="-122"/>
                <a:ea typeface="Source Han Sans SC" panose="020B0400000000000000" charset="-122"/>
              </a:rPr>
              <a:t>配置</a:t>
            </a:r>
            <a:endParaRPr lang="zh-CN" altLang="en-US" sz="2000" i="1">
              <a:latin typeface="Source Han Sans SC" panose="020B0400000000000000" charset="-122"/>
              <a:ea typeface="Source Han Sans SC" panose="020B0400000000000000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673100" y="5850890"/>
            <a:ext cx="10846435" cy="720000"/>
          </a:xfrm>
          <a:prstGeom prst="round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 descr="截屏2021-04-16 17.40.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945" y="5930900"/>
            <a:ext cx="608178" cy="57912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588135" y="5867400"/>
            <a:ext cx="9519920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lang="zh-CN" alt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其它</a:t>
            </a:r>
            <a:r>
              <a:rPr lang="en-US" altLang="zh-CN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Spring</a:t>
            </a:r>
            <a:r>
              <a:rPr lang="zh-CN" alt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项目（</a:t>
            </a:r>
            <a:r>
              <a:rPr lang="en-US" altLang="zh-CN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Spring Web-Service</a:t>
            </a:r>
            <a:r>
              <a:rPr lang="zh-CN" alt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，</a:t>
            </a:r>
            <a:r>
              <a:rPr lang="en-US" altLang="zh-CN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Spring Integration</a:t>
            </a:r>
            <a:r>
              <a:rPr lang="zh-CN" alt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）提供了它们自己的</a:t>
            </a:r>
            <a:r>
              <a:rPr lang="en-US" altLang="zh-CN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Stereotype</a:t>
            </a:r>
            <a:r>
              <a:rPr lang="zh-CN" alt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注解。</a:t>
            </a:r>
            <a:endParaRPr lang="zh-CN" altLang="en-US" sz="2000" b="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57924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可添加在其它注解上的注解</a:t>
            </a:r>
            <a:endParaRPr lang="zh-CN" altLang="en-US"/>
          </a:p>
          <a:p>
            <a:pPr lvl="1"/>
            <a:r>
              <a:rPr lang="zh-CN" altLang="en-US"/>
              <a:t> 例如：所有的业务</a:t>
            </a:r>
            <a:r>
              <a:rPr lang="en-US" altLang="zh-CN"/>
              <a:t>Bean</a:t>
            </a:r>
            <a:r>
              <a:rPr lang="zh-CN" altLang="en-US"/>
              <a:t>都应该可以使用组件扫描进行配置，并且是事务性的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Meta</a:t>
            </a:r>
            <a:r>
              <a:rPr lang="zh-CN" altLang="en-US"/>
              <a:t>注解</a:t>
            </a:r>
            <a:r>
              <a:rPr lang="en-US" altLang="zh-CN"/>
              <a:t>(</a:t>
            </a:r>
            <a:r>
              <a:rPr lang="zh-CN" altLang="en-US"/>
              <a:t>元注解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838200" y="2886075"/>
            <a:ext cx="4680000" cy="51562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omponentScan(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38200" y="4568825"/>
            <a:ext cx="4680000" cy="167132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MyTransactionalService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 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23585" y="3926840"/>
            <a:ext cx="5670550" cy="231330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Retention(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RetentionPolicy.</a:t>
            </a:r>
            <a:r>
              <a:rPr lang="en-US" altLang="zh-CN" sz="2000" i="1">
                <a:solidFill>
                  <a:srgbClr val="0000FF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RUNTIME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en-US" altLang="zh-CN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Target(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ElementType.</a:t>
            </a:r>
            <a:r>
              <a:rPr lang="en-US" altLang="zh-CN" sz="2000" i="1">
                <a:solidFill>
                  <a:srgbClr val="0000FF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TYPE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en-US" altLang="zh-CN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Service</a:t>
            </a:r>
            <a:endParaRPr lang="en-US" altLang="zh-CN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@Transactional(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timeout=60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@interface</a:t>
            </a: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MyTransactionalService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String value() </a:t>
            </a:r>
            <a:r>
              <a:rPr lang="en-US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default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""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cxnSp>
        <p:nvCxnSpPr>
          <p:cNvPr id="11" name="直接箭头连接符 10"/>
          <p:cNvCxnSpPr>
            <a:stCxn id="7" idx="2"/>
            <a:endCxn id="2" idx="0"/>
          </p:cNvCxnSpPr>
          <p:nvPr/>
        </p:nvCxnSpPr>
        <p:spPr>
          <a:xfrm>
            <a:off x="3178175" y="3401695"/>
            <a:ext cx="0" cy="116713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4424680" y="3404870"/>
            <a:ext cx="1376680" cy="131762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2362200" y="3785870"/>
            <a:ext cx="8959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i="1">
                <a:latin typeface="Source Han Sans SC" panose="020B0400000000000000" charset="-122"/>
                <a:ea typeface="Source Han Sans SC" panose="020B0400000000000000" charset="-122"/>
              </a:rPr>
              <a:t>扫描</a:t>
            </a:r>
            <a:endParaRPr lang="zh-CN" altLang="en-US" sz="2000" i="1">
              <a:latin typeface="Source Han Sans SC" panose="020B0400000000000000" charset="-122"/>
              <a:ea typeface="Source Han Sans SC" panose="020B04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73855" y="3785870"/>
            <a:ext cx="8959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i="1">
                <a:latin typeface="Source Han Sans SC" panose="020B0400000000000000" charset="-122"/>
                <a:ea typeface="Source Han Sans SC" panose="020B0400000000000000" charset="-122"/>
              </a:rPr>
              <a:t>识别</a:t>
            </a:r>
            <a:endParaRPr lang="zh-CN" altLang="en-US" sz="2000" i="1">
              <a:latin typeface="Source Han Sans SC" panose="020B0400000000000000" charset="-122"/>
              <a:ea typeface="Source Han Sans SC" panose="020B0400000000000000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9697085" y="6026150"/>
            <a:ext cx="2158365" cy="42862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超时时间（秒）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cxnSp>
        <p:nvCxnSpPr>
          <p:cNvPr id="13" name="直接箭头连接符 12"/>
          <p:cNvCxnSpPr>
            <a:stCxn id="12" idx="0"/>
          </p:cNvCxnSpPr>
          <p:nvPr/>
        </p:nvCxnSpPr>
        <p:spPr>
          <a:xfrm flipH="1" flipV="1">
            <a:off x="9519285" y="5110480"/>
            <a:ext cx="1257300" cy="91567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>
            <a:off x="9519285" y="3569970"/>
            <a:ext cx="2158365" cy="42862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自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定义注解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关于@Configuration和@Bean的</a:t>
            </a:r>
            <a:r>
              <a:rPr lang="zh-CN" altLang="en-US"/>
              <a:t>配置说明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67995" y="1290955"/>
            <a:ext cx="10868660" cy="531050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@Configuration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ApplicationConfig {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</a:t>
            </a:r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@Bean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public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TransferService transferService() {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 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return new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TransferServiceImpl(accountRepository());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</a:t>
            </a:r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@Bean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public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AccountRepository accountRepository() {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return new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JdbcAccountRepository(dataSource());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</a:t>
            </a:r>
            <a:r>
              <a:rPr lang="zh-CN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@Bean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public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DataSource dataSource() {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        BasicDataSource </a:t>
            </a:r>
            <a:r>
              <a:rPr lang="zh-CN" alt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dataSource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=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new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BasicDataSource();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zh-CN" alt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dataSource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.setDriverClassName(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"org.postgresql.Driver"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);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zh-CN" alt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dataSource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.setUrl(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"jdbc:postgresql://localhost/transfer"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);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zh-CN" alt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dataSource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.setUsername(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"transfer-app"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);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zh-CN" alt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dataSource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.setPassword(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"secret45"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return </a:t>
            </a:r>
            <a:r>
              <a:rPr lang="zh-CN" alt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dataSource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;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cxnSp>
        <p:nvCxnSpPr>
          <p:cNvPr id="2" name="直接箭头连接符 1"/>
          <p:cNvCxnSpPr/>
          <p:nvPr/>
        </p:nvCxnSpPr>
        <p:spPr>
          <a:xfrm>
            <a:off x="6297295" y="2551430"/>
            <a:ext cx="242570" cy="381000"/>
          </a:xfrm>
          <a:prstGeom prst="straightConnector1">
            <a:avLst/>
          </a:prstGeom>
          <a:ln w="44450">
            <a:solidFill>
              <a:schemeClr val="tx1">
                <a:lumMod val="50000"/>
                <a:lumOff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/>
          <p:cNvCxnSpPr/>
          <p:nvPr/>
        </p:nvCxnSpPr>
        <p:spPr>
          <a:xfrm flipH="1">
            <a:off x="5212080" y="3474720"/>
            <a:ext cx="900430" cy="346710"/>
          </a:xfrm>
          <a:prstGeom prst="straightConnector1">
            <a:avLst/>
          </a:prstGeom>
          <a:ln w="44450">
            <a:solidFill>
              <a:schemeClr val="tx1">
                <a:lumMod val="50000"/>
                <a:lumOff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创建并使用应用程序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67995" y="1302385"/>
            <a:ext cx="10868660" cy="329565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// 从配置中创建application context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ApplicationContext context =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        SpringApplication.run(ApplicationConfig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.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</a:rPr>
              <a:t>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找到</a:t>
            </a:r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Service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组件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TransferService service = 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       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context.getBean(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transferService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, TransferService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.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</a:rPr>
              <a:t>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// 使用</a:t>
            </a:r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Service组件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service.transfer(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</a:rPr>
              <a:t>new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MonetaryAmount(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300.00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), 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1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, 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2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467995" y="5842635"/>
            <a:ext cx="10846435" cy="872490"/>
          </a:xfrm>
          <a:prstGeom prst="round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截屏2021-04-16 17.40.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9120" y="5918200"/>
            <a:ext cx="757555" cy="72136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474470" y="5925185"/>
            <a:ext cx="9624060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lang="zh-CN" altLang="en-US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请注意</a:t>
            </a:r>
            <a:r>
              <a:rPr lang="en-US" altLang="zh-CN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Spring</a:t>
            </a:r>
            <a:r>
              <a:rPr lang="zh-CN" altLang="en-US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会创建</a:t>
            </a:r>
            <a:r>
              <a:rPr lang="en-US" altLang="zh-CN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4</a:t>
            </a:r>
            <a:r>
              <a:rPr lang="zh-CN" altLang="en-US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个</a:t>
            </a:r>
            <a:r>
              <a:rPr lang="en-US" altLang="zh-CN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bean</a:t>
            </a:r>
            <a:r>
              <a:rPr lang="zh-CN" altLang="en-US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：</a:t>
            </a:r>
            <a:r>
              <a:rPr lang="en-US" altLang="zh-CN" sz="2000" b="1">
                <a:solidFill>
                  <a:srgbClr val="0000FF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</a:rPr>
              <a:t>ApplicationConfig</a:t>
            </a:r>
            <a:r>
              <a:rPr lang="zh-CN" altLang="en-US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也是一个</a:t>
            </a:r>
            <a:r>
              <a:rPr lang="en-US" altLang="zh-CN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Spring Bean</a:t>
            </a:r>
            <a:r>
              <a:rPr lang="zh-CN" altLang="en-US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，它是用于创建其它</a:t>
            </a:r>
            <a:r>
              <a:rPr lang="en-US" altLang="zh-CN" sz="2000" b="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Bean的。</a:t>
            </a:r>
            <a:endParaRPr lang="en-US" altLang="zh-CN" sz="2000" b="0">
              <a:solidFill>
                <a:srgbClr val="0000FF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7207885" y="2449830"/>
            <a:ext cx="3721735" cy="778510"/>
          </a:xfrm>
          <a:prstGeom prst="roundRect">
            <a:avLst>
              <a:gd name="adj" fmla="val 748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fontAlgn="auto">
              <a:lnSpc>
                <a:spcPct val="130000"/>
              </a:lnSpc>
            </a:pPr>
            <a:r>
              <a:rPr lang="en-US" altLang="zh-CN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 ID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</a:rPr>
              <a:t>是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基于方法名称的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cxnSp>
        <p:nvCxnSpPr>
          <p:cNvPr id="10" name="直接箭头连接符 9"/>
          <p:cNvCxnSpPr>
            <a:stCxn id="9" idx="1"/>
          </p:cNvCxnSpPr>
          <p:nvPr/>
        </p:nvCxnSpPr>
        <p:spPr>
          <a:xfrm flipH="1">
            <a:off x="4796155" y="2839085"/>
            <a:ext cx="2411730" cy="47434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圆角矩形 10"/>
          <p:cNvSpPr/>
          <p:nvPr/>
        </p:nvSpPr>
        <p:spPr>
          <a:xfrm>
            <a:off x="7207885" y="1400810"/>
            <a:ext cx="3234055" cy="778510"/>
          </a:xfrm>
          <a:prstGeom prst="roundRect">
            <a:avLst>
              <a:gd name="adj" fmla="val 748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fontAlgn="auto">
              <a:lnSpc>
                <a:spcPct val="130000"/>
              </a:lnSpc>
            </a:pP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用哪个配置来定义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Beans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cxnSp>
        <p:nvCxnSpPr>
          <p:cNvPr id="12" name="直接箭头连接符 11"/>
          <p:cNvCxnSpPr>
            <a:stCxn id="11" idx="1"/>
          </p:cNvCxnSpPr>
          <p:nvPr/>
        </p:nvCxnSpPr>
        <p:spPr>
          <a:xfrm flipH="1">
            <a:off x="5442585" y="1790065"/>
            <a:ext cx="1765300" cy="24130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Application Context</a:t>
            </a:r>
            <a:r>
              <a:rPr lang="zh-CN" altLang="en-US"/>
              <a:t>获取</a:t>
            </a:r>
            <a:r>
              <a:rPr lang="en-US" altLang="zh-CN"/>
              <a:t>bean</a:t>
            </a:r>
            <a:r>
              <a:rPr lang="zh-CN" altLang="en-US"/>
              <a:t>对象的方式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67995" y="1556385"/>
            <a:ext cx="10868660" cy="339979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ApplicationContext context = SpringApplication.run(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...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通过</a:t>
            </a:r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bean id，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需要进行类型转换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TransferService ts1 =  (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TransferService)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context.getBean(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transferService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endParaRPr lang="zh-CN" altLang="en-US" sz="2000">
              <a:solidFill>
                <a:srgbClr val="326E4C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使用带类型参数的方法，以避免类型转换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TransferService ts2 =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context.getBean(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transferService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, TransferService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.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  <a:sym typeface="+mn-ea"/>
              </a:rPr>
              <a:t>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  <a:sym typeface="+mn-ea"/>
            </a:endParaRPr>
          </a:p>
          <a:p>
            <a:pPr algn="l"/>
            <a:endParaRPr lang="zh-CN" altLang="en-US" sz="2000">
              <a:solidFill>
                <a:srgbClr val="326E4C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// 如果该类型是唯一的，则是不需要</a:t>
            </a:r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bean id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TransferService ts3 =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context.getBean(TransferService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.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  <a:sym typeface="+mn-ea"/>
              </a:rPr>
              <a:t>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9586595" y="1294765"/>
            <a:ext cx="1608455" cy="558800"/>
          </a:xfrm>
          <a:prstGeom prst="roundRect">
            <a:avLst>
              <a:gd name="adj" fmla="val 748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fontAlgn="auto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多种选择</a:t>
            </a:r>
            <a:endParaRPr lang="zh-CN" altLang="en-US" sz="2000" b="1">
              <a:solidFill>
                <a:schemeClr val="tx1"/>
              </a:solidFill>
              <a:latin typeface="Source Han Sans SC Bold" panose="020B0400000000000000" charset="-122"/>
              <a:ea typeface="Source Han Sans SC Bold" panose="020B0400000000000000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定义</a:t>
            </a:r>
            <a:r>
              <a:rPr lang="en-US" altLang="zh-CN"/>
              <a:t>@Bean</a:t>
            </a:r>
            <a:r>
              <a:rPr lang="zh-CN" altLang="en-US"/>
              <a:t>方法的参数</a:t>
            </a:r>
            <a:endParaRPr lang="zh-CN" altLang="en-US"/>
          </a:p>
          <a:p>
            <a:pPr lvl="1"/>
            <a:r>
              <a:rPr lang="zh-CN" altLang="en-US"/>
              <a:t> </a:t>
            </a:r>
            <a:r>
              <a:rPr lang="en-US" altLang="zh-CN"/>
              <a:t>Spring</a:t>
            </a:r>
            <a:r>
              <a:rPr lang="zh-CN" altLang="en-US"/>
              <a:t>会找到匹配类型的</a:t>
            </a:r>
            <a:r>
              <a:rPr lang="en-US" altLang="zh-CN"/>
              <a:t>bean</a:t>
            </a:r>
            <a:r>
              <a:rPr lang="zh-CN" altLang="en-US"/>
              <a:t>，并注入参数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@Bean</a:t>
            </a:r>
            <a:r>
              <a:rPr lang="zh-CN" altLang="en-US">
                <a:sym typeface="+mn-ea"/>
              </a:rPr>
              <a:t>方法参数注入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67995" y="2799715"/>
            <a:ext cx="9348470" cy="199009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@Configuration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public class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ApplicationConfig {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</a:t>
            </a:r>
            <a:r>
              <a:rPr lang="zh-CN" altLang="en-US" b="1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@Bean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</a:t>
            </a:r>
            <a:r>
              <a:rPr lang="zh-CN" altLang="en-US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public 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AccountRepository accountRepository(</a:t>
            </a:r>
            <a:r>
              <a:rPr lang="en-US" altLang="zh-CN" b="1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DataSource dataSource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 { 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        </a:t>
            </a:r>
            <a:r>
              <a:rPr lang="zh-CN" altLang="en-US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return new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JdbcAccountRepository(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dataSource</a:t>
            </a:r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);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        }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}</a:t>
            </a:r>
            <a:endParaRPr lang="zh-CN" altLang="en-US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716270" y="4216400"/>
            <a:ext cx="5637530" cy="2491105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@Configuration</a:t>
            </a:r>
            <a:endParaRPr lang="en-US" altLang="zh-CN">
              <a:solidFill>
                <a:srgbClr val="326E4C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 b="1">
                <a:solidFill>
                  <a:srgbClr val="800002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public class 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  <a:sym typeface="+mn-ea"/>
              </a:rPr>
              <a:t>InfrastructureConfig {</a:t>
            </a:r>
            <a:endParaRPr lang="en-US" altLang="zh-CN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  <a:sym typeface="+mn-ea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        </a:t>
            </a:r>
            <a:r>
              <a:rPr lang="en-US" altLang="zh-CN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@Bean </a:t>
            </a:r>
            <a:r>
              <a:rPr lang="en-US" altLang="zh-CN" b="1">
                <a:solidFill>
                  <a:srgbClr val="7F0002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</a:rPr>
              <a:t>public </a:t>
            </a:r>
            <a:r>
              <a:rPr lang="en-US" altLang="zh-CN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</a:rPr>
              <a:t>DataSource 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dataSource() {</a:t>
            </a:r>
            <a:endParaRPr lang="en-US" altLang="zh-CN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                DataSource ds = </a:t>
            </a:r>
            <a:r>
              <a:rPr lang="en-US" altLang="zh-CN" b="1">
                <a:solidFill>
                  <a:srgbClr val="7F0002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</a:rPr>
              <a:t>new 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BasicDataSource();</a:t>
            </a:r>
            <a:endParaRPr lang="en-US" altLang="zh-CN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                ...</a:t>
            </a:r>
            <a:endParaRPr lang="en-US" altLang="zh-CN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                </a:t>
            </a:r>
            <a:r>
              <a:rPr lang="en-US" altLang="zh-CN" b="1">
                <a:solidFill>
                  <a:srgbClr val="7F0002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 Regular" panose="020B0400000000000000" charset="-122"/>
              </a:rPr>
              <a:t>return </a:t>
            </a:r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ds;</a:t>
            </a:r>
            <a:endParaRPr lang="en-US" altLang="zh-CN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        }</a:t>
            </a:r>
            <a:endParaRPr lang="en-US" altLang="zh-CN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}</a:t>
            </a:r>
            <a:endParaRPr lang="en-US" altLang="zh-CN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cs typeface="Source Han Sans SC Regular" panose="020B0400000000000000" charset="-122"/>
            </a:endParaRPr>
          </a:p>
        </p:txBody>
      </p:sp>
      <p:cxnSp>
        <p:nvCxnSpPr>
          <p:cNvPr id="6" name="直接箭头连接符 5"/>
          <p:cNvCxnSpPr/>
          <p:nvPr/>
        </p:nvCxnSpPr>
        <p:spPr>
          <a:xfrm flipH="1" flipV="1">
            <a:off x="7452995" y="4043680"/>
            <a:ext cx="822325" cy="1029970"/>
          </a:xfrm>
          <a:prstGeom prst="straightConnector1">
            <a:avLst/>
          </a:prstGeom>
          <a:ln w="38100">
            <a:solidFill>
              <a:srgbClr val="80000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Bean</a:t>
            </a:r>
            <a:r>
              <a:rPr lang="zh-CN" altLang="en-US"/>
              <a:t>的配置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显示配置</a:t>
            </a:r>
            <a:endParaRPr lang="zh-CN" altLang="en-US"/>
          </a:p>
          <a:p>
            <a:r>
              <a:rPr lang="zh-CN" altLang="en-US"/>
              <a:t>隐式配置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25450" y="3427730"/>
            <a:ext cx="4109720" cy="10217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400" b="1">
                <a:latin typeface="Source Han Sans SC Bold" panose="020B0400000000000000" charset="-122"/>
                <a:ea typeface="Source Han Sans SC Bold" panose="020B0400000000000000" charset="-122"/>
              </a:rPr>
              <a:t>完成本课程的学习后，你应该能做到以下几点</a:t>
            </a:r>
            <a:endParaRPr lang="zh-CN" altLang="en-US" sz="2400" b="1">
              <a:latin typeface="Source Han Sans SC Bold" panose="020B0400000000000000" charset="-122"/>
              <a:ea typeface="Source Han Sans SC Bold" panose="020B0400000000000000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339215" y="2107565"/>
            <a:ext cx="8773160" cy="347916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@Configuration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TransferModule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Config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zh-CN" alt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Bean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 transferService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() {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return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new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</a:t>
            </a:r>
            <a:r>
              <a:rPr 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TransferServiceImpl(</a:t>
            </a:r>
            <a:r>
              <a:rPr lang="en-US" sz="2000" b="1">
                <a:solidFill>
                  <a:srgbClr val="562E2F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accountRepository()</a:t>
            </a:r>
            <a:r>
              <a:rPr lang="en-US" sz="2000">
                <a:solidFill>
                  <a:srgbClr val="562E2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@Bean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accountRepository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() {    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...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显示定义</a:t>
            </a:r>
            <a:r>
              <a:rPr lang="en-US" altLang="zh-CN"/>
              <a:t>Bean - @Bean</a:t>
            </a:r>
            <a:endParaRPr lang="en-US" altLang="zh-CN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KSO_WM_UNIT_TABLE_BEAUTIFY" val="smartTable{3162955c-fc05-429e-a8e1-7b2a7189ff5b}"/>
</p:tagLst>
</file>

<file path=ppt/tags/tag3.xml><?xml version="1.0" encoding="utf-8"?>
<p:tagLst xmlns:p="http://schemas.openxmlformats.org/presentationml/2006/main">
  <p:tag name="KSO_WM_UNIT_TABLE_BEAUTIFY" val="smartTable{2b17eb46-cd13-4a1e-a3df-0b1c1e3097ff}"/>
</p:tagLst>
</file>

<file path=ppt/tags/tag4.xml><?xml version="1.0" encoding="utf-8"?>
<p:tagLst xmlns:p="http://schemas.openxmlformats.org/presentationml/2006/main">
  <p:tag name="COMMONDATA" val="eyJoZGlkIjoiYmNiMTZiNDliMzkyYzY3MGEyOTZjYjVkYzMyODA5NjA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9382</Words>
  <Application>WPS 演示</Application>
  <PresentationFormat>宽屏</PresentationFormat>
  <Paragraphs>624</Paragraphs>
  <Slides>38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2" baseType="lpstr">
      <vt:lpstr>Arial</vt:lpstr>
      <vt:lpstr>宋体</vt:lpstr>
      <vt:lpstr>Wingdings</vt:lpstr>
      <vt:lpstr>Source Han Sans SC Regular</vt:lpstr>
      <vt:lpstr>Source Han Sans SC Bold</vt:lpstr>
      <vt:lpstr>Wingdings</vt:lpstr>
      <vt:lpstr>Source Han Sans SC</vt:lpstr>
      <vt:lpstr>Calibri</vt:lpstr>
      <vt:lpstr>微软雅黑</vt:lpstr>
      <vt:lpstr>Arial Unicode MS</vt:lpstr>
      <vt:lpstr>Courier New Bold</vt:lpstr>
      <vt:lpstr>Courier New</vt:lpstr>
      <vt:lpstr>Courier New Regular</vt:lpstr>
      <vt:lpstr>Office 主题</vt:lpstr>
      <vt:lpstr>Spring-IOC</vt:lpstr>
      <vt:lpstr>模块目标</vt:lpstr>
      <vt:lpstr>Spring容器是如何工作的</vt:lpstr>
      <vt:lpstr>关于@Configuration和@Bean的配置说明</vt:lpstr>
      <vt:lpstr>创建并使用应用程序</vt:lpstr>
      <vt:lpstr>Application Context获取bean对象的方式</vt:lpstr>
      <vt:lpstr>@Bean方法参数注入</vt:lpstr>
      <vt:lpstr>Bean的配置</vt:lpstr>
      <vt:lpstr>显示定义Bean - @Bean</vt:lpstr>
      <vt:lpstr>隐式配置Bean </vt:lpstr>
      <vt:lpstr>隐式配置的BeanId </vt:lpstr>
      <vt:lpstr>隐式配置之组件类注解</vt:lpstr>
      <vt:lpstr>关于组件扫描-@ComponentScan</vt:lpstr>
      <vt:lpstr>组件扫描最佳实践</vt:lpstr>
      <vt:lpstr>什么时候使用哪一种？</vt:lpstr>
      <vt:lpstr>什么时候使用哪一种？</vt:lpstr>
      <vt:lpstr>显式配置与隐式配置的混合使用 - 建议</vt:lpstr>
      <vt:lpstr>议程</vt:lpstr>
      <vt:lpstr>Bean作用域：默认</vt:lpstr>
      <vt:lpstr>Bean作用域：prototype</vt:lpstr>
      <vt:lpstr>常用Spring作用域</vt:lpstr>
      <vt:lpstr>引用：可用的作用域</vt:lpstr>
      <vt:lpstr>依赖注入Bean</vt:lpstr>
      <vt:lpstr>@Autowired注入</vt:lpstr>
      <vt:lpstr>@Autowired注入方式-3种</vt:lpstr>
      <vt:lpstr>@Autowired注入</vt:lpstr>
      <vt:lpstr>@Autowired依赖：是必须的还是可选的？</vt:lpstr>
      <vt:lpstr>@Autowired注入</vt:lpstr>
      <vt:lpstr>自动布线和消除歧义 - 1</vt:lpstr>
      <vt:lpstr>@Autowired注入歧义问题</vt:lpstr>
      <vt:lpstr>自动布线和消除歧义 - 2</vt:lpstr>
      <vt:lpstr>自动布线和消除歧义 - 3</vt:lpstr>
      <vt:lpstr>@Resource</vt:lpstr>
      <vt:lpstr>关于@Resource</vt:lpstr>
      <vt:lpstr>Stereotype注解 和Meta注解</vt:lpstr>
      <vt:lpstr>Stereotype注解(组合注解)</vt:lpstr>
      <vt:lpstr>预定义的Stereotype注解</vt:lpstr>
      <vt:lpstr>Meta注解(元注解)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chengheng</dc:creator>
  <cp:lastModifiedBy>Administrator</cp:lastModifiedBy>
  <cp:revision>249</cp:revision>
  <dcterms:created xsi:type="dcterms:W3CDTF">2021-05-21T09:53:00Z</dcterms:created>
  <dcterms:modified xsi:type="dcterms:W3CDTF">2022-06-24T09:55:17Z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2052-11.1.0.11830</vt:lpwstr>
  </property>
  <property fmtid="{D5CDD505-2E9C-101B-9397-08002B2CF9AE}" pid="3" name="ICV">
    <vt:lpwstr>6D842DEC2CFD443EA87EAC7FC3C78870</vt:lpwstr>
  </property>
</Properties>
</file>

<file path=docProps/thumbnail.jpeg>
</file>